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2" r:id="rId2"/>
    <p:sldId id="299" r:id="rId3"/>
    <p:sldId id="285" r:id="rId4"/>
    <p:sldId id="278" r:id="rId5"/>
    <p:sldId id="282" r:id="rId6"/>
    <p:sldId id="304" r:id="rId7"/>
    <p:sldId id="288" r:id="rId8"/>
    <p:sldId id="290" r:id="rId9"/>
    <p:sldId id="292" r:id="rId10"/>
    <p:sldId id="295" r:id="rId11"/>
    <p:sldId id="296" r:id="rId12"/>
    <p:sldId id="30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5AFA9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11DB8-B2B7-4726-AE8B-E88F84FA8024}" type="datetimeFigureOut">
              <a:rPr lang="en-US" smtClean="0"/>
              <a:t>07/03/2019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CBB45-F30C-46F0-BE1B-8AD3AF9C5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CBB45-F30C-46F0-BE1B-8AD3AF9C53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3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4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49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FC90-2C34-4093-ACC2-3EAA9CF4C0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5499FFD-A7FC-48A4-BA4E-95E4FB09F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4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6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33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9E4C5-CF53-4DDE-A275-95FA2AAE111C}" type="datetimeFigureOut">
              <a:rPr lang="en-US" smtClean="0"/>
              <a:pPr/>
              <a:t>07/03/2019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CE59-99C3-4565-89FC-7D937AA9B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66566"/>
            <a:ext cx="12192000" cy="702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1014414" y="2319336"/>
            <a:ext cx="10639424" cy="3281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NGHÓA TÖÔØNG MINH VAØ HAØM YÙ </a:t>
            </a:r>
          </a:p>
          <a:p>
            <a:pPr algn="ctr"/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 (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tieáp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theo</a:t>
            </a:r>
            <a:r>
              <a:rPr lang="en-US" sz="3600" b="1" kern="10" dirty="0">
                <a:ln w="12700">
                  <a:solidFill>
                    <a:srgbClr val="EAEAEA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VNI-Times" pitchFamily="2" charset="0"/>
              </a:rPr>
              <a:t> )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8113" y="0"/>
            <a:ext cx="2209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A5BBF9"/>
                    </a:gs>
                    <a:gs pos="100000">
                      <a:srgbClr val="FFFFFF"/>
                    </a:gs>
                  </a:gsLst>
                  <a:path path="rect">
                    <a:fillToRect t="100000" r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VNI-Times" pitchFamily="2" charset="0"/>
              </a:rPr>
              <a:t>Tuaàn</a:t>
            </a:r>
            <a:r>
              <a:rPr lang="en-US" sz="2800" b="1" dirty="0">
                <a:latin typeface="VNI-Times" pitchFamily="2" charset="0"/>
              </a:rPr>
              <a:t> : </a:t>
            </a:r>
            <a:r>
              <a:rPr lang="en-US" sz="2800" b="1" dirty="0" smtClean="0">
                <a:latin typeface="VNI-Times" pitchFamily="2" charset="0"/>
              </a:rPr>
              <a:t>28</a:t>
            </a:r>
            <a:endParaRPr lang="en-US" sz="2800" b="1" dirty="0">
              <a:latin typeface="VNI-Times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VNI-Times" pitchFamily="2" charset="0"/>
              </a:rPr>
              <a:t>Tieát</a:t>
            </a:r>
            <a:r>
              <a:rPr lang="en-US" sz="2800" b="1" dirty="0">
                <a:latin typeface="VNI-Times" pitchFamily="2" charset="0"/>
              </a:rPr>
              <a:t> :</a:t>
            </a:r>
            <a:r>
              <a:rPr lang="en-US" sz="2800" b="1" dirty="0" smtClean="0">
                <a:latin typeface="VNI-Times" pitchFamily="2" charset="0"/>
              </a:rPr>
              <a:t>128</a:t>
            </a:r>
            <a:endParaRPr lang="en-US" sz="2800" b="1" dirty="0">
              <a:latin typeface="VNI-Times" pitchFamily="2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457701" y="791835"/>
            <a:ext cx="3031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b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TIEÁNG VIỆT</a:t>
            </a:r>
            <a:r>
              <a:rPr lang="en-US" sz="3600" b="1" u="sng" dirty="0" smtClean="0">
                <a:latin typeface="VNI-Times" pitchFamily="2" charset="0"/>
              </a:rPr>
              <a:t> </a:t>
            </a:r>
            <a:endParaRPr lang="en-US" sz="3600" b="1" u="sng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25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21" presetID="5" presetClass="entr" presetSubtype="1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b="1" u="sng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4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Tấn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“con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bụng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hi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vọng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Cũng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giống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mặt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thực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mặt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đất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vốn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có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mãi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ý: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vọng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thực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nếu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gắng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thực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hiện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có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đạt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241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2229" y="0"/>
            <a:ext cx="11103428" cy="1143000"/>
          </a:xfrm>
        </p:spPr>
        <p:txBody>
          <a:bodyPr/>
          <a:lstStyle/>
          <a:p>
            <a:pPr eaLnBrk="1" hangingPunct="1"/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mời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chối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đoạn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thoại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giữa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bé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sóng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990600"/>
            <a:ext cx="82296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mời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mọc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“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Bọn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dậy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lúc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chiều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tà…”</a:t>
            </a:r>
          </a:p>
          <a:p>
            <a:pPr eaLnBrk="1" hangingPunct="1">
              <a:buFontTx/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“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Bọn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hát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sớm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hoàng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…”</a:t>
            </a:r>
          </a:p>
          <a:p>
            <a:pPr eaLnBrk="1" hangingPunct="1">
              <a:buFontTx/>
              <a:buNone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chối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“ Mẹ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đợi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̀.”</a:t>
            </a:r>
          </a:p>
          <a:p>
            <a:pPr eaLnBrk="1" hangingPunct="1">
              <a:buFontTx/>
              <a:buNone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“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Làm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rời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mẹ mà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133600" y="4114800"/>
            <a:ext cx="79248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4239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041797" y="448022"/>
            <a:ext cx="11672888" cy="573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364830" y="94079"/>
            <a:ext cx="262413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 err="1">
                <a:solidFill>
                  <a:srgbClr val="FF0000"/>
                </a:solidFill>
                <a:latin typeface=".VnTimeH" panose="020B7200000000000000" pitchFamily="34" charset="0"/>
              </a:rPr>
              <a:t>Hµm</a:t>
            </a:r>
            <a:r>
              <a:rPr lang="en-US" sz="4000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656534" y="1205102"/>
            <a:ext cx="211693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.VnTimeH" panose="020B7200000000000000" pitchFamily="34" charset="0"/>
              </a:rPr>
              <a:t>®</a:t>
            </a:r>
            <a:r>
              <a:rPr lang="en-US" sz="28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iÒu</a:t>
            </a:r>
            <a:r>
              <a:rPr lang="en-US" sz="2800" b="1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kiÖn</a:t>
            </a:r>
            <a:endParaRPr lang="en-US" sz="28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69118" y="2621757"/>
            <a:ext cx="2976563" cy="138499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NÓI (NGƯỜI VIẾT)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</a:p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616109" y="2298591"/>
            <a:ext cx="232172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Sö</a:t>
            </a:r>
            <a:r>
              <a:rPr lang="en-US" sz="3600" b="1" dirty="0">
                <a:solidFill>
                  <a:srgbClr val="0000FF"/>
                </a:solidFill>
                <a:latin typeface=".VnTimeH" panose="020B7200000000000000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.VnTimeH" panose="020B7200000000000000" pitchFamily="34" charset="0"/>
              </a:rPr>
              <a:t>dông</a:t>
            </a:r>
            <a:endParaRPr lang="en-US" sz="3600" b="1" dirty="0">
              <a:solidFill>
                <a:srgbClr val="0000FF"/>
              </a:solidFill>
              <a:latin typeface=".VnTimeH" panose="020B7200000000000000" pitchFamily="34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8448561" y="2559212"/>
            <a:ext cx="3278982" cy="11079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ĐỌC (NGƯỜI NGHE)</a:t>
            </a:r>
          </a:p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672953" y="4925365"/>
            <a:ext cx="1812131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§</a:t>
            </a:r>
            <a:r>
              <a:rPr 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êi</a:t>
            </a:r>
            <a:r>
              <a:rPr lang="en-US" sz="2400" b="1" dirty="0">
                <a:solidFill>
                  <a:srgbClr val="FF0000"/>
                </a:solidFill>
                <a:latin typeface=".VnTimeH" panose="020B7200000000000000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.VnTimeH" panose="020B7200000000000000" pitchFamily="34" charset="0"/>
              </a:rPr>
              <a:t>sèng</a:t>
            </a:r>
            <a:endParaRPr lang="en-US" sz="2400" b="1" dirty="0">
              <a:solidFill>
                <a:srgbClr val="FF0000"/>
              </a:solidFill>
              <a:latin typeface=".VnTimeH" panose="020B7200000000000000" pitchFamily="34" charset="0"/>
            </a:endParaRP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7084217" y="4952999"/>
            <a:ext cx="2331246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CHƯƠNG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5715000" y="762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 flipH="1">
            <a:off x="2971800" y="1734018"/>
            <a:ext cx="2667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5714998" y="1756466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3598351" y="2667000"/>
            <a:ext cx="1000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H="1">
            <a:off x="7268481" y="2652486"/>
            <a:ext cx="11715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 flipH="1">
            <a:off x="3810000" y="2961154"/>
            <a:ext cx="1866898" cy="191564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>
            <a:off x="5755482" y="2961154"/>
            <a:ext cx="2245518" cy="1839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>
            <a:off x="5676898" y="1779490"/>
            <a:ext cx="1" cy="41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2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6" grpId="1" animBg="1"/>
      <p:bldP spid="68617" grpId="0" animBg="1"/>
      <p:bldP spid="68617" grpId="1" animBg="1"/>
      <p:bldP spid="68618" grpId="0" animBg="1"/>
      <p:bldP spid="68619" grpId="0" animBg="1"/>
      <p:bldP spid="68620" grpId="0" animBg="1"/>
      <p:bldP spid="68621" grpId="0" animBg="1"/>
      <p:bldP spid="68622" grpId="0" animBg="1"/>
      <p:bldP spid="68623" grpId="0" animBg="1"/>
      <p:bldP spid="68623" grpId="1" animBg="1"/>
      <p:bldP spid="68625" grpId="0" animBg="1"/>
      <p:bldP spid="68625" grpId="1" animBg="1"/>
      <p:bldP spid="68626" grpId="0" animBg="1"/>
      <p:bldP spid="68626" grpId="1" animBg="1"/>
      <p:bldP spid="68627" grpId="0" animBg="1"/>
      <p:bldP spid="68627" grpId="1" animBg="1"/>
      <p:bldP spid="68628" grpId="0" animBg="1"/>
      <p:bldP spid="68628" grpId="1" animBg="1"/>
      <p:bldP spid="68629" grpId="0" animBg="1"/>
      <p:bldP spid="68629" grpId="1" animBg="1"/>
      <p:bldP spid="68630" grpId="0" animBg="1"/>
      <p:bldP spid="68630" grpId="1" animBg="1"/>
      <p:bldP spid="68631" grpId="0" animBg="1"/>
      <p:bldP spid="6863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24000" y="381000"/>
            <a:ext cx="487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VNI-Times" pitchFamily="2" charset="0"/>
              </a:rPr>
              <a:t> </a:t>
            </a:r>
            <a:r>
              <a:rPr lang="en-US" sz="3200" b="1">
                <a:solidFill>
                  <a:srgbClr val="FF3300"/>
                </a:solidFill>
                <a:latin typeface="VNI-Times" pitchFamily="2" charset="0"/>
              </a:rPr>
              <a:t>*</a:t>
            </a:r>
            <a:r>
              <a:rPr lang="en-US" sz="3200" b="1" u="sng">
                <a:solidFill>
                  <a:srgbClr val="FF3300"/>
                </a:solidFill>
                <a:latin typeface="VNI-Times" pitchFamily="2" charset="0"/>
              </a:rPr>
              <a:t> TÌNH HUOÁNG:</a:t>
            </a:r>
            <a:r>
              <a:rPr lang="en-US" sz="3200" b="1">
                <a:latin typeface="VNI-Times" pitchFamily="2" charset="0"/>
              </a:rPr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3639" y="1143000"/>
            <a:ext cx="10204361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latin typeface="VNI-Times" pitchFamily="2" charset="0"/>
              </a:rPr>
              <a:t> A : </a:t>
            </a:r>
            <a:r>
              <a:rPr lang="en-US" sz="3600" dirty="0" err="1">
                <a:latin typeface="VNI-Times" pitchFamily="2" charset="0"/>
              </a:rPr>
              <a:t>Baøi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kieåm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tra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môùi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phaùt</a:t>
            </a:r>
            <a:r>
              <a:rPr lang="en-US" sz="3600" dirty="0">
                <a:latin typeface="VNI-Times" pitchFamily="2" charset="0"/>
              </a:rPr>
              <a:t>, </a:t>
            </a:r>
            <a:r>
              <a:rPr lang="en-US" sz="3600" dirty="0" err="1">
                <a:latin typeface="VNI-Times" pitchFamily="2" charset="0"/>
              </a:rPr>
              <a:t>baïn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maáy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latin typeface="VNI-Times" pitchFamily="2" charset="0"/>
              </a:rPr>
              <a:t>B : </a:t>
            </a:r>
            <a:r>
              <a:rPr lang="en-US" sz="3600" dirty="0" err="1">
                <a:latin typeface="VNI-Times" pitchFamily="2" charset="0"/>
              </a:rPr>
              <a:t>Khoâng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ñöôïc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cao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laém</a:t>
            </a:r>
            <a:r>
              <a:rPr lang="en-US" sz="3600" dirty="0">
                <a:latin typeface="VNI-Times" pitchFamily="2" charset="0"/>
              </a:rPr>
              <a:t> !</a:t>
            </a:r>
          </a:p>
          <a:p>
            <a:pPr>
              <a:spcBef>
                <a:spcPct val="50000"/>
              </a:spcBef>
            </a:pPr>
            <a:endParaRPr lang="en-US" sz="3600" dirty="0">
              <a:latin typeface="VNI-Times" pitchFamily="2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latin typeface="VNI-Times" pitchFamily="2" charset="0"/>
              </a:rPr>
              <a:t>A : </a:t>
            </a:r>
            <a:r>
              <a:rPr lang="en-US" sz="3600" dirty="0" err="1">
                <a:latin typeface="VNI-Times" pitchFamily="2" charset="0"/>
              </a:rPr>
              <a:t>Vaäy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laø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maáy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ñieåm</a:t>
            </a:r>
            <a:r>
              <a:rPr lang="en-US" sz="3600" dirty="0">
                <a:latin typeface="VNI-Times" pitchFamily="2" charset="0"/>
              </a:rPr>
              <a:t> ?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 dirty="0">
                <a:latin typeface="VNI-Times" pitchFamily="2" charset="0"/>
              </a:rPr>
              <a:t>B : </a:t>
            </a:r>
            <a:r>
              <a:rPr lang="en-US" sz="3600" dirty="0" err="1">
                <a:latin typeface="VNI-Times" pitchFamily="2" charset="0"/>
              </a:rPr>
              <a:t>Chæ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trung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bình</a:t>
            </a:r>
            <a:r>
              <a:rPr lang="en-US" sz="3600" dirty="0">
                <a:latin typeface="VNI-Times" pitchFamily="2" charset="0"/>
              </a:rPr>
              <a:t> </a:t>
            </a:r>
            <a:r>
              <a:rPr lang="en-US" sz="3600" dirty="0" err="1">
                <a:latin typeface="VNI-Times" pitchFamily="2" charset="0"/>
              </a:rPr>
              <a:t>thoâi</a:t>
            </a:r>
            <a:r>
              <a:rPr lang="en-US" sz="3600" dirty="0">
                <a:latin typeface="VNI-Times" pitchFamily="2" charset="0"/>
              </a:rPr>
              <a:t>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934200" y="2819401"/>
            <a:ext cx="327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524000" y="28956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sym typeface="Wingdings" panose="05000000000000000000" pitchFamily="2" charset="2"/>
              </a:rPr>
              <a:t></a:t>
            </a:r>
            <a:r>
              <a:rPr lang="en-US" sz="3600" b="1" dirty="0"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Haøm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yù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: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ñieåm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thaáp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,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khoâng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muoán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noùi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ra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1524000" y="52578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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Haøm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yù</a:t>
            </a:r>
            <a:r>
              <a:rPr lang="en-US" sz="3600" b="1" dirty="0"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roõ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hôn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: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khoaûng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5-6 </a:t>
            </a:r>
            <a:r>
              <a:rPr lang="en-US" sz="3600" b="1" dirty="0" err="1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ñieåm</a:t>
            </a:r>
            <a:r>
              <a:rPr lang="en-US" sz="3600" b="1" dirty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 </a:t>
            </a:r>
            <a:endParaRPr lang="en-US" sz="3600" dirty="0">
              <a:latin typeface="VNI-Times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197735" y="2653048"/>
            <a:ext cx="4082603" cy="128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350135" y="5033495"/>
            <a:ext cx="3621110" cy="21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8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3" grpId="0"/>
      <p:bldP spid="24585" grpId="0"/>
      <p:bldP spid="245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0325" y="207264"/>
            <a:ext cx="3274123" cy="755904"/>
          </a:xfrm>
        </p:spPr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SGK)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869" y="886968"/>
            <a:ext cx="12015787" cy="5672328"/>
          </a:xfrm>
        </p:spPr>
        <p:txBody>
          <a:bodyPr>
            <a:no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Chị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Dậu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vừa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vừa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mếu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chỉ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bữa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nhường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nhịn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u.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Tí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hết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mẹ, nó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xám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mặt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hỏi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giọng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luống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cuống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nức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chị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Dậu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xót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Con sẽ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cụ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Đoài</a:t>
            </a:r>
            <a:r>
              <a:rPr lang="en-US" sz="2400" b="1" u="sng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Tí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giãy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nảy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giống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sét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tai, nó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liệng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củ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khoai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òa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khóc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U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đấy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ư? Con van u,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lạy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u,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bỏng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nghiệp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ở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274320" indent="-274320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(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7894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665" y="243840"/>
            <a:ext cx="5250847" cy="86563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SGK)</a:t>
            </a:r>
            <a:endParaRPr lang="en-US" sz="4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143000"/>
            <a:ext cx="11868150" cy="5410200"/>
          </a:xfrm>
        </p:spPr>
        <p:txBody>
          <a:bodyPr>
            <a:norm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chỉ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bữa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endParaRPr lang="en-US" sz="2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cụ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Đoài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endParaRPr lang="en-US" sz="2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41983" y="1864228"/>
            <a:ext cx="10372725" cy="117570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bữa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này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thầy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mẹ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nữa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Mẹ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5825" y="4405313"/>
            <a:ext cx="10128883" cy="59477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32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Mẹ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cụ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Đoài</a:t>
            </a:r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1983" y="5325809"/>
            <a:ext cx="11367137" cy="1175706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4320" indent="-274320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Dậu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dám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</p:spTree>
    <p:extLst>
      <p:ext uri="{BB962C8B-B14F-4D97-AF65-F5344CB8AC3E}">
        <p14:creationId xmlns:p14="http://schemas.microsoft.com/office/powerpoint/2010/main" val="180696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9585" y="134112"/>
            <a:ext cx="2893558" cy="829056"/>
          </a:xfrm>
        </p:spPr>
        <p:txBody>
          <a:bodyPr/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SGK)</a:t>
            </a:r>
            <a:endParaRPr lang="en-US" sz="20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143000"/>
            <a:ext cx="11868150" cy="5410200"/>
          </a:xfrm>
        </p:spPr>
        <p:txBody>
          <a:bodyPr>
            <a:norm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Chị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Dậu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vừa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vừa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mếu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chỉ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được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bữa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này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nữa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endParaRPr lang="en-US" sz="2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no,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phải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nhường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nhịn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u.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Tí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hết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ý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mẹ, nó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xám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mặt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lại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hỏi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giọng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luống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cuống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Vậy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giây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nức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chị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Dậu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cách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xót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     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sẽ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ở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cụ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Đoài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endParaRPr lang="en-US" sz="2000" b="1" i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Cái</a:t>
            </a:r>
            <a:r>
              <a:rPr lang="en-US" sz="20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nói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giãy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nảy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giống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sét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đánh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tai, nó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liệng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củ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khoai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vào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̉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òa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khóc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U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thật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đấy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ư? Con van u,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lạy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u,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còn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bé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bỏng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u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đừng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tội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nghiệp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 ở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con.</a:t>
            </a:r>
          </a:p>
          <a:p>
            <a:pPr marL="274320" indent="-274320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000" b="1" i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85825" y="1962338"/>
            <a:ext cx="10372725" cy="406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bữa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này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được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ở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thầy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nữa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Mẹ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85825" y="4405313"/>
            <a:ext cx="7100887" cy="406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Mẹ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bán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cụ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̣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Đoài</a:t>
            </a:r>
            <a:r>
              <a:rPr lang="en-US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53029" y="3193143"/>
            <a:ext cx="30334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49714" y="5239657"/>
            <a:ext cx="943429" cy="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542971" y="5239657"/>
            <a:ext cx="1393372" cy="14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611259" y="5261429"/>
            <a:ext cx="1545770" cy="72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7314" y="5602515"/>
            <a:ext cx="9405257" cy="580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63601" y="3606800"/>
            <a:ext cx="303348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9245602" y="5268686"/>
            <a:ext cx="1074055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606973" y="1461596"/>
            <a:ext cx="2743198" cy="40633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en-US" sz="2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352973" y="4386224"/>
            <a:ext cx="2561770" cy="430887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8738" indent="173038">
              <a:lnSpc>
                <a:spcPct val="110000"/>
              </a:lnSpc>
              <a:spcBef>
                <a:spcPts val="580"/>
              </a:spcBef>
              <a:buNone/>
              <a:defRPr/>
            </a:pP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endParaRPr lang="en-US" sz="20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17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 animBg="1"/>
      <p:bldP spid="5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0"/>
            <a:ext cx="12192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.VnTimeH" pitchFamily="34" charset="0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</a:p>
          <a:p>
            <a:r>
              <a:rPr lang="en-US" sz="3200" b="1" u="sng" dirty="0" err="1" smtClean="0">
                <a:solidFill>
                  <a:srgbClr val="FF0000"/>
                </a:solidFill>
                <a:latin typeface=".VnTimeH" pitchFamily="34" charset="0"/>
              </a:rPr>
              <a:t>Bµi</a:t>
            </a:r>
            <a:r>
              <a:rPr lang="en-US" sz="3200" b="1" u="sng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.VnTimeH" pitchFamily="34" charset="0"/>
              </a:rPr>
              <a:t>tËp</a:t>
            </a:r>
            <a:r>
              <a:rPr lang="en-US" sz="3200" b="1" u="sng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.VnTimeH" pitchFamily="34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.VnTimeH" pitchFamily="34" charset="0"/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3200" dirty="0">
                <a:latin typeface=".VnTime" pitchFamily="34" charset="0"/>
              </a:rPr>
              <a:t>   </a:t>
            </a:r>
            <a:r>
              <a:rPr lang="en-US" sz="3200" b="1" dirty="0" smtClean="0">
                <a:latin typeface=".VnTime" pitchFamily="34" charset="0"/>
              </a:rPr>
              <a:t>Cho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.VnTime" pitchFamily="34" charset="0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.VnTime" pitchFamily="34" charset="0"/>
              </a:rPr>
              <a:t>                            </a:t>
            </a:r>
            <a:r>
              <a:rPr lang="en-US" sz="3200" b="1" dirty="0" err="1" smtClean="0">
                <a:solidFill>
                  <a:srgbClr val="FF0000"/>
                </a:solidFill>
                <a:latin typeface=".VnTime" pitchFamily="34" charset="0"/>
              </a:rPr>
              <a:t>Trêi</a:t>
            </a:r>
            <a:r>
              <a:rPr lang="en-US" sz="32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s¾p </a:t>
            </a:r>
            <a:r>
              <a:rPr lang="en-US" sz="3200" b="1" dirty="0" err="1" smtClean="0">
                <a:solidFill>
                  <a:srgbClr val="FF0000"/>
                </a:solidFill>
                <a:latin typeface=".VnTime" pitchFamily="34" charset="0"/>
              </a:rPr>
              <a:t>m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ư­</a:t>
            </a:r>
            <a:r>
              <a:rPr lang="en-US" sz="3200" b="1" dirty="0" err="1" smtClean="0">
                <a:solidFill>
                  <a:srgbClr val="FF0000"/>
                </a:solidFill>
                <a:latin typeface=".VnTime" pitchFamily="34" charset="0"/>
              </a:rPr>
              <a:t>a</a:t>
            </a:r>
            <a:r>
              <a:rPr lang="en-US" sz="3200" b="1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råi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®</a:t>
            </a:r>
            <a:r>
              <a:rPr lang="en-US" sz="3200" b="1" dirty="0" err="1">
                <a:solidFill>
                  <a:srgbClr val="FF0000"/>
                </a:solidFill>
                <a:latin typeface=".VnTime" pitchFamily="34" charset="0"/>
              </a:rPr>
              <a:t>Êy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! </a:t>
            </a:r>
            <a:endParaRPr lang="en-US" sz="3200" b="1" dirty="0" smtClean="0">
              <a:solidFill>
                <a:srgbClr val="FF0000"/>
              </a:solidFill>
              <a:latin typeface=".VnTime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.VnTimeH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.VnTime" pitchFamily="34" charset="0"/>
              </a:rPr>
              <a:t>  </a:t>
            </a:r>
          </a:p>
          <a:p>
            <a:endParaRPr lang="en-US" sz="3600" dirty="0">
              <a:solidFill>
                <a:srgbClr val="FF9933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lang="en-US" sz="7200" dirty="0">
              <a:solidFill>
                <a:srgbClr val="FF9933"/>
              </a:solidFill>
              <a:latin typeface=".VnTime" pitchFamily="34" charset="0"/>
            </a:endParaRPr>
          </a:p>
          <a:p>
            <a:pPr>
              <a:buFontTx/>
              <a:buChar char="-"/>
            </a:pPr>
            <a:endParaRPr lang="en-US" sz="7200" dirty="0">
              <a:latin typeface=".VnTime" pitchFamily="34" charset="0"/>
            </a:endParaRPr>
          </a:p>
          <a:p>
            <a:pPr>
              <a:buFontTx/>
              <a:buChar char="-"/>
            </a:pPr>
            <a:endParaRPr lang="en-US" sz="4000" dirty="0">
              <a:latin typeface=".VnTime" pitchFamily="34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316992" y="3031599"/>
            <a:ext cx="9131808" cy="204235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* </a:t>
            </a:r>
            <a:r>
              <a:rPr lang="en-US" sz="3200" b="1" u="sng" dirty="0" err="1">
                <a:solidFill>
                  <a:srgbClr val="FF0000"/>
                </a:solidFill>
                <a:latin typeface=".VnTime" pitchFamily="34" charset="0"/>
              </a:rPr>
              <a:t>Lư­u</a:t>
            </a:r>
            <a:r>
              <a:rPr lang="en-US" sz="3200" b="1" u="sng" dirty="0">
                <a:solidFill>
                  <a:srgbClr val="FF0000"/>
                </a:solidFill>
                <a:latin typeface=".VnTime" pitchFamily="34" charset="0"/>
              </a:rPr>
              <a:t> ý:</a:t>
            </a:r>
            <a:r>
              <a:rPr lang="en-US" sz="3200" b="1" dirty="0">
                <a:solidFill>
                  <a:srgbClr val="FF0000"/>
                </a:solidFill>
                <a:latin typeface=".VnTime" pitchFamily="34" charset="0"/>
              </a:rPr>
              <a:t> </a:t>
            </a:r>
            <a:br>
              <a:rPr lang="en-US" sz="3200" b="1" dirty="0">
                <a:solidFill>
                  <a:srgbClr val="FF0000"/>
                </a:solidFill>
                <a:latin typeface=".VnTime" pitchFamily="34" charset="0"/>
              </a:rPr>
            </a:br>
            <a:r>
              <a:rPr lang="en-US" sz="3200" dirty="0">
                <a:solidFill>
                  <a:srgbClr val="FF0000"/>
                </a:solidFill>
                <a:latin typeface=".VnTime" pitchFamily="34" charset="0"/>
              </a:rPr>
              <a:t>   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-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Mét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c©u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cã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thÓ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chøa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nhiÒu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hµm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ý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kh¸c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nhau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tuú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thuéc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vµo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t×nh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huèng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cô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thÓ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.</a:t>
            </a:r>
            <a:br>
              <a:rPr lang="en-US" sz="3200" dirty="0">
                <a:solidFill>
                  <a:srgbClr val="0000FF"/>
                </a:solidFill>
                <a:latin typeface=".VnTime" pitchFamily="34" charset="0"/>
              </a:rPr>
            </a:b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  -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ChØ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sö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dông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hµm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ý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cÇn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thiÕt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tr¸nh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g©y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khã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hiÓu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.VnTime" pitchFamily="34" charset="0"/>
              </a:rPr>
              <a:t>ng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dirty="0" err="1" smtClean="0">
                <a:solidFill>
                  <a:srgbClr val="0000FF"/>
                </a:solidFill>
                <a:latin typeface=".VnTime" pitchFamily="34" charset="0"/>
              </a:rPr>
              <a:t>êi</a:t>
            </a:r>
            <a:r>
              <a:rPr lang="en-US" sz="32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nghe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(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ng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ư­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êi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 ®</a:t>
            </a:r>
            <a:r>
              <a:rPr lang="en-US" sz="3200" dirty="0" err="1">
                <a:solidFill>
                  <a:srgbClr val="0000FF"/>
                </a:solidFill>
                <a:latin typeface=".VnTime" pitchFamily="34" charset="0"/>
              </a:rPr>
              <a:t>äc</a:t>
            </a:r>
            <a:r>
              <a:rPr lang="en-US" sz="3200" dirty="0">
                <a:solidFill>
                  <a:srgbClr val="0000FF"/>
                </a:solidFill>
                <a:latin typeface=".VnTime" pitchFamily="34" charset="0"/>
              </a:rPr>
              <a:t>).</a:t>
            </a:r>
            <a:br>
              <a:rPr lang="en-US" sz="3200" dirty="0">
                <a:solidFill>
                  <a:srgbClr val="0000FF"/>
                </a:solidFill>
                <a:latin typeface=".VnTime" pitchFamily="34" charset="0"/>
              </a:rPr>
            </a:b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24" name="Group 15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8603911"/>
              </p:ext>
            </p:extLst>
          </p:nvPr>
        </p:nvGraphicFramePr>
        <p:xfrm>
          <a:off x="0" y="523220"/>
          <a:ext cx="11629624" cy="5651418"/>
        </p:xfrm>
        <a:graphic>
          <a:graphicData uri="http://schemas.openxmlformats.org/drawingml/2006/table">
            <a:tbl>
              <a:tblPr/>
              <a:tblGrid>
                <a:gridCol w="1674254"/>
                <a:gridCol w="2898077"/>
                <a:gridCol w="3280150"/>
                <a:gridCol w="3777143"/>
              </a:tblGrid>
              <a:tr h="418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Tấn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Thuý Kiều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sĩ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gái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Hoạn Thư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đậm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Mời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Giễu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cợt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Làm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điều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độc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ác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sẽ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gặp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̣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báo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oán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oán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thích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9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liền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niên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ngồi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ghế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Thật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rời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rời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giàu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Hồn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lạc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phách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xiêu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Khấu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trướng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kêu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4" name="Text Box 130"/>
          <p:cNvSpPr txBox="1">
            <a:spLocks noChangeArrowheads="1"/>
          </p:cNvSpPr>
          <p:nvPr/>
        </p:nvSpPr>
        <p:spPr bwMode="auto">
          <a:xfrm>
            <a:off x="4191000" y="0"/>
            <a:ext cx="320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51361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572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đậm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ý?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00037" y="1070428"/>
            <a:ext cx="1189196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sz="3200" dirty="0"/>
              <a:t>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nhìn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giùm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cái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! – Nó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cũng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trổng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tiếng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đường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nó: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phải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“Ba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giùm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con”,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phải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̉ ý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nhão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bây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!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vẫn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ngồi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[…]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ý: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chắt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nước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nhão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&gt;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bực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Ba. </a:t>
            </a:r>
          </a:p>
          <a:p>
            <a:pPr marL="0" indent="0"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Tx/>
              <a:buChar char="-"/>
            </a:pPr>
            <a:endParaRPr lang="en-US" sz="24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sz="24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99314" y="435429"/>
            <a:ext cx="6487886" cy="14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182914" y="820058"/>
            <a:ext cx="6487886" cy="145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40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u="sng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8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vào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lượt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chối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Mai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vê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/ ………………………………………………………………..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Đành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còn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rất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nhiều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Mai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phải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̀.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Mình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sắp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-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ốm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viện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1368</Words>
  <Application>Microsoft Office PowerPoint</Application>
  <PresentationFormat>Custom</PresentationFormat>
  <Paragraphs>145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    1. Xét ví dụ ( SGK)</vt:lpstr>
      <vt:lpstr>    1. Xét ví dụ ( SGK)</vt:lpstr>
      <vt:lpstr>1. Xét ví dụ ( SGK)</vt:lpstr>
      <vt:lpstr>* Lư­u ý:     - Mét c©u cã thÓ chøa nhiÒu hµm ý kh¸c nhau tuú thuéc vµo t×nh huèng cô thÓ.    - ChØ sö dông hµm ý khi cÇn thiÕt, tr¸nh g©y khã hiÓu cho  ngưêi nghe (ngư­êi ®äc). </vt:lpstr>
      <vt:lpstr>PowerPoint Presentation</vt:lpstr>
      <vt:lpstr>Bài 2: Xác định hàm ý của câu in đậm? Vì sao em bé không nói thẳng được mà phải sử dụng hàm ý? Việc sử dụng hàm ý có thành công không? Vì sao?</vt:lpstr>
      <vt:lpstr>Bài 3: Điền vào lượt lời của B trong đoạn thoại sau đây một câu có hàm ý từ chối.</vt:lpstr>
      <vt:lpstr>Bài 4: Tìm hàm ý của Lỗ Tấn qua việc ông so sánh “hy vọng” với “con đường”  </vt:lpstr>
      <vt:lpstr>Bài 5: Tìm câu có hàm ý mời mọc, câu có hàm ý từ chối trong đoạn đối thoại giữa em bé với mây và sóng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8.1 Version 2</dc:creator>
  <cp:lastModifiedBy>AnThanhCom</cp:lastModifiedBy>
  <cp:revision>58</cp:revision>
  <dcterms:created xsi:type="dcterms:W3CDTF">2016-03-08T14:01:11Z</dcterms:created>
  <dcterms:modified xsi:type="dcterms:W3CDTF">2019-03-07T01:49:03Z</dcterms:modified>
</cp:coreProperties>
</file>