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294" r:id="rId3"/>
    <p:sldId id="290" r:id="rId4"/>
    <p:sldId id="275" r:id="rId5"/>
    <p:sldId id="278" r:id="rId6"/>
    <p:sldId id="260" r:id="rId7"/>
    <p:sldId id="288" r:id="rId8"/>
    <p:sldId id="267" r:id="rId9"/>
    <p:sldId id="283" r:id="rId10"/>
    <p:sldId id="284" r:id="rId11"/>
    <p:sldId id="287" r:id="rId12"/>
    <p:sldId id="286" r:id="rId13"/>
    <p:sldId id="27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CA824"/>
    <a:srgbClr val="872CA0"/>
    <a:srgbClr val="FFFF00"/>
    <a:srgbClr val="FF00FF"/>
    <a:srgbClr val="FF3300"/>
    <a:srgbClr val="00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4" autoAdjust="0"/>
    <p:restoredTop sz="94659" autoAdjust="0"/>
  </p:normalViewPr>
  <p:slideViewPr>
    <p:cSldViewPr>
      <p:cViewPr>
        <p:scale>
          <a:sx n="82" d="100"/>
          <a:sy n="82" d="100"/>
        </p:scale>
        <p:origin x="-79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e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687FF65-5695-4DEB-B27D-3B439BC563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90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238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8D12D-E3E3-435C-A25F-D25255B69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B2FA0-98D4-4F65-8D02-0285AB70D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55D1C-9A13-4BD0-B180-4400A52FF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êu đề, Nội dung và 2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ội dung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Ngày tháng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Nơi giữ chỗ cho Chân trang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Nơi giữ chỗ cho Số hiệu Bản chiế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E63D0F-D0DC-40F5-BF39-F5E38574F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2BBFA5-6EF0-40E4-ABB6-CB8232725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5816A-48D4-4CF7-8B34-BAB6E1132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DDFFE-2E01-4610-88A5-0514FDDB4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D2B30-F044-4EBF-A74D-19FF98740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09221-794C-42E1-8919-A5873FD55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E403A-06DD-4CDA-B7DD-BD780EF4E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E0DA-5C69-4B1A-8582-170FC9D23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8D19F-E268-4946-B2C7-E76911847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AA1FA-0711-41D9-BEF6-63C535167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DD05DD-C084-4927-B8E4-629670D2D8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6" Type="http://schemas.openxmlformats.org/officeDocument/2006/relationships/slide" Target="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8.bin"/><Relationship Id="rId3" Type="http://schemas.openxmlformats.org/officeDocument/2006/relationships/image" Target="../media/image55.png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56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7.gi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714375" y="1562365"/>
            <a:ext cx="8001000" cy="2438136"/>
          </a:xfrm>
          <a:prstGeom prst="rect">
            <a:avLst/>
          </a:prstGeom>
        </p:spPr>
        <p:txBody>
          <a:bodyPr wrap="none" lIns="64002" tIns="32001" rIns="64002" bIns="32001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500" kern="10" dirty="0" smtClean="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CÓ SIÊNG </a:t>
            </a:r>
            <a:r>
              <a:rPr lang="en-US" sz="2500" kern="10" dirty="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NĂNG </a:t>
            </a:r>
            <a:r>
              <a:rPr lang="en-US" sz="2500" kern="10" dirty="0" smtClean="0">
                <a:ln w="9525">
                  <a:solidFill>
                    <a:srgbClr val="9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MỚI CÓ SÁNG TẠO</a:t>
            </a:r>
            <a:endParaRPr lang="en-US" sz="2500" kern="10" dirty="0">
              <a:ln w="9525">
                <a:solidFill>
                  <a:srgbClr val="9900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447602" y="4749273"/>
            <a:ext cx="6172398" cy="457729"/>
          </a:xfrm>
          <a:prstGeom prst="rect">
            <a:avLst/>
          </a:prstGeom>
        </p:spPr>
        <p:txBody>
          <a:bodyPr wrap="none" lIns="64002" tIns="32001" rIns="64002" bIns="32001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Năm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học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2019 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itchFamily="18" charset="0"/>
              </a:rPr>
              <a:t>2020</a:t>
            </a:r>
            <a:endParaRPr lang="en-US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62000" y="463021"/>
            <a:ext cx="8076406" cy="52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7" tIns="45709" rIns="91417" bIns="45709">
            <a:spAutoFit/>
          </a:bodyPr>
          <a:lstStyle/>
          <a:p>
            <a:pPr defTabSz="914468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</a:rPr>
              <a:t>TRƯỜNG </a:t>
            </a:r>
            <a:r>
              <a:rPr lang="en-US" b="1" dirty="0" smtClean="0">
                <a:solidFill>
                  <a:srgbClr val="0000FF"/>
                </a:solidFill>
              </a:rPr>
              <a:t>TH&amp;</a:t>
            </a:r>
            <a:r>
              <a:rPr lang="en-US" b="1" dirty="0" smtClean="0">
                <a:solidFill>
                  <a:srgbClr val="0000FF"/>
                </a:solidFill>
              </a:rPr>
              <a:t>THCS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TÂN HIỆP A5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" y="2"/>
            <a:ext cx="323453" cy="2708011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406593" y="-1371864"/>
            <a:ext cx="209021" cy="295275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024" y="189179"/>
            <a:ext cx="1995289" cy="1801813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166" y="5341940"/>
            <a:ext cx="1729383" cy="1447271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65526" y="5376336"/>
            <a:ext cx="1728391" cy="1448594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1" y="5410732"/>
            <a:ext cx="1728391" cy="1447271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2651" y="5390888"/>
            <a:ext cx="1728391" cy="1448593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15611" y="5410732"/>
            <a:ext cx="1728391" cy="1447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27432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3. Giải phương trình chứa ẩn ở mẫu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06738" y="3200400"/>
            <a:ext cx="1676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 sz="200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4038600" y="685800"/>
            <a:ext cx="0" cy="5791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0" y="838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1. Ví dụ mở đầu :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1988521"/>
            <a:ext cx="3886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 err="1">
                <a:latin typeface=".VnTimeH" pitchFamily="34" charset="0"/>
              </a:rPr>
              <a:t>kx</a:t>
            </a:r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/>
              <a:t> </a:t>
            </a:r>
            <a:r>
              <a:rPr lang="en-US" sz="2000" dirty="0" err="1"/>
              <a:t>cña</a:t>
            </a:r>
            <a:r>
              <a:rPr lang="en-US" sz="2000" dirty="0"/>
              <a:t> </a:t>
            </a:r>
            <a:r>
              <a:rPr lang="en-US" sz="2000" dirty="0" err="1" smtClean="0"/>
              <a:t>phư­¬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lµ </a:t>
            </a:r>
            <a:r>
              <a:rPr lang="en-US" sz="2000" dirty="0">
                <a:solidFill>
                  <a:srgbClr val="FF3300"/>
                </a:solidFill>
              </a:rPr>
              <a:t>®</a:t>
            </a:r>
            <a:r>
              <a:rPr lang="en-US" sz="2000" dirty="0" err="1">
                <a:solidFill>
                  <a:srgbClr val="FF3300"/>
                </a:solidFill>
              </a:rPr>
              <a:t>iÒu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kiÖn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cña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Èn</a:t>
            </a:r>
            <a:r>
              <a:rPr lang="en-US" sz="2000" dirty="0">
                <a:solidFill>
                  <a:srgbClr val="FF3300"/>
                </a:solidFill>
              </a:rPr>
              <a:t> ®Ó </a:t>
            </a:r>
            <a:r>
              <a:rPr lang="en-US" sz="2000" dirty="0" err="1">
                <a:solidFill>
                  <a:srgbClr val="FF3300"/>
                </a:solidFill>
              </a:rPr>
              <a:t>tÊt</a:t>
            </a:r>
            <a:r>
              <a:rPr lang="en-US" sz="2000" dirty="0">
                <a:solidFill>
                  <a:srgbClr val="FF3300"/>
                </a:solidFill>
              </a:rPr>
              <a:t> c¶ </a:t>
            </a:r>
            <a:r>
              <a:rPr lang="en-US" sz="2000" dirty="0" err="1">
                <a:solidFill>
                  <a:srgbClr val="FF3300"/>
                </a:solidFill>
              </a:rPr>
              <a:t>c¸c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mÉu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trong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</a:rPr>
              <a:t>phư­¬</a:t>
            </a:r>
            <a:r>
              <a:rPr lang="en-US" sz="2000" dirty="0" err="1">
                <a:solidFill>
                  <a:srgbClr val="FF3300"/>
                </a:solidFill>
              </a:rPr>
              <a:t>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tr×nh</a:t>
            </a:r>
            <a:r>
              <a:rPr lang="en-US" sz="2000" dirty="0">
                <a:solidFill>
                  <a:srgbClr val="FF3300"/>
                </a:solidFill>
              </a:rPr>
              <a:t> ®</a:t>
            </a:r>
            <a:r>
              <a:rPr lang="en-US" sz="2000" dirty="0" err="1">
                <a:solidFill>
                  <a:srgbClr val="FF3300"/>
                </a:solidFill>
              </a:rPr>
              <a:t>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kh¸c</a:t>
            </a:r>
            <a:r>
              <a:rPr lang="en-US" sz="2000" dirty="0">
                <a:solidFill>
                  <a:srgbClr val="FF3300"/>
                </a:solidFill>
              </a:rPr>
              <a:t> 0 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4763" y="3201988"/>
            <a:ext cx="3846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Bước 1 : Tìm ĐKXĐ của phương trình.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0" y="3946525"/>
            <a:ext cx="385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Bước 2 : Quy đồng mẫu hai vế của phương trình rồi khử mẫu.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6038" y="4857750"/>
            <a:ext cx="3805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Bước 3 : Giải phương trình vừa nhận được.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763" y="5622925"/>
            <a:ext cx="3846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Bước 4 : Kết luận, các giá trị thỏa mãn ĐKXĐ chính là nghiệm của phương trình đã cho </a:t>
            </a:r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4114800" y="1524000"/>
            <a:ext cx="48006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 err="1"/>
              <a:t>Bµi</a:t>
            </a:r>
            <a:r>
              <a:rPr lang="en-US" sz="2000" dirty="0"/>
              <a:t> 27 tr22 SGK </a:t>
            </a:r>
            <a:r>
              <a:rPr lang="en-US" sz="2000" dirty="0" err="1"/>
              <a:t>Gi¶i</a:t>
            </a:r>
            <a:r>
              <a:rPr lang="en-US" sz="2000" dirty="0"/>
              <a:t>  </a:t>
            </a:r>
            <a:r>
              <a:rPr lang="en-US" sz="2000" dirty="0" err="1" smtClean="0"/>
              <a:t>ph­ư¬ng</a:t>
            </a:r>
            <a:r>
              <a:rPr lang="en-US" sz="2000" dirty="0" smtClean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:</a:t>
            </a:r>
          </a:p>
          <a:p>
            <a:pPr algn="l"/>
            <a:endParaRPr lang="en-US" sz="2000" dirty="0"/>
          </a:p>
        </p:txBody>
      </p:sp>
      <p:graphicFrame>
        <p:nvGraphicFramePr>
          <p:cNvPr id="54308" name="Object 36"/>
          <p:cNvGraphicFramePr>
            <a:graphicFrameLocks noChangeAspect="1"/>
          </p:cNvGraphicFramePr>
          <p:nvPr/>
        </p:nvGraphicFramePr>
        <p:xfrm>
          <a:off x="4419600" y="1828800"/>
          <a:ext cx="1471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3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828800"/>
                        <a:ext cx="147161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5638800" y="2362200"/>
            <a:ext cx="14478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u="sng"/>
              <a:t>Bµi gi¶i:</a:t>
            </a:r>
          </a:p>
        </p:txBody>
      </p:sp>
      <p:graphicFrame>
        <p:nvGraphicFramePr>
          <p:cNvPr id="54311" name="Object 39"/>
          <p:cNvGraphicFramePr>
            <a:graphicFrameLocks noChangeAspect="1"/>
          </p:cNvGraphicFramePr>
          <p:nvPr/>
        </p:nvGraphicFramePr>
        <p:xfrm>
          <a:off x="5410200" y="2743200"/>
          <a:ext cx="914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4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743200"/>
                        <a:ext cx="914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4191000" y="2819400"/>
            <a:ext cx="49530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-"/>
            </a:pPr>
            <a:r>
              <a:rPr lang="en-US" sz="2000"/>
              <a:t>§KX§ :</a:t>
            </a:r>
          </a:p>
          <a:p>
            <a:pPr algn="l">
              <a:buFontTx/>
              <a:buChar char="-"/>
            </a:pPr>
            <a:r>
              <a:rPr lang="en-US" sz="2000"/>
              <a:t>MC: x + 5</a:t>
            </a:r>
          </a:p>
        </p:txBody>
      </p:sp>
      <p:graphicFrame>
        <p:nvGraphicFramePr>
          <p:cNvPr id="54313" name="Object 41"/>
          <p:cNvGraphicFramePr>
            <a:graphicFrameLocks noChangeAspect="1"/>
          </p:cNvGraphicFramePr>
          <p:nvPr/>
        </p:nvGraphicFramePr>
        <p:xfrm>
          <a:off x="4267200" y="3405188"/>
          <a:ext cx="15240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5" name="Equation" r:id="rId7" imgW="647640" imgH="393480" progId="">
                  <p:embed/>
                </p:oleObj>
              </mc:Choice>
              <mc:Fallback>
                <p:oleObj name="Equation" r:id="rId7" imgW="647640" imgH="39348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05188"/>
                        <a:ext cx="152400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4" name="Object 42"/>
          <p:cNvGraphicFramePr>
            <a:graphicFrameLocks noChangeAspect="1"/>
          </p:cNvGraphicFramePr>
          <p:nvPr/>
        </p:nvGraphicFramePr>
        <p:xfrm>
          <a:off x="5943600" y="3429000"/>
          <a:ext cx="222726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6" name="Equation" r:id="rId9" imgW="1244520" imgH="393480" progId="">
                  <p:embed/>
                </p:oleObj>
              </mc:Choice>
              <mc:Fallback>
                <p:oleObj name="Equation" r:id="rId9" imgW="1244520" imgH="39348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429000"/>
                        <a:ext cx="2227263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7" name="Object 45"/>
          <p:cNvGraphicFramePr>
            <a:graphicFrameLocks noGrp="1" noChangeAspect="1"/>
          </p:cNvGraphicFramePr>
          <p:nvPr>
            <p:ph sz="half" idx="1"/>
          </p:nvPr>
        </p:nvGraphicFramePr>
        <p:xfrm>
          <a:off x="5029200" y="4191000"/>
          <a:ext cx="20574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7" name="Equation" r:id="rId11" imgW="1143000" imgH="203040" progId="Equation.DSMT4">
                  <p:embed/>
                </p:oleObj>
              </mc:Choice>
              <mc:Fallback>
                <p:oleObj name="Equation" r:id="rId11" imgW="1143000" imgH="203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20574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9" name="Object 4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00600" y="4572000"/>
          <a:ext cx="23495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8" name="Equation" r:id="rId13" imgW="1282680" imgH="203040" progId="Equation.DSMT4">
                  <p:embed/>
                </p:oleObj>
              </mc:Choice>
              <mc:Fallback>
                <p:oleObj name="Equation" r:id="rId13" imgW="128268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572000"/>
                        <a:ext cx="23495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2" name="Object 5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5029200"/>
          <a:ext cx="13620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9" name="Equation" r:id="rId15" imgW="711000" imgH="406080" progId="Equation.DSMT4">
                  <p:embed/>
                </p:oleObj>
              </mc:Choice>
              <mc:Fallback>
                <p:oleObj name="Equation" r:id="rId15" imgW="711000" imgH="4060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029200"/>
                        <a:ext cx="13620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5" name="Rectangle 53"/>
          <p:cNvSpPr>
            <a:spLocks noChangeArrowheads="1"/>
          </p:cNvSpPr>
          <p:nvPr/>
        </p:nvSpPr>
        <p:spPr bwMode="auto">
          <a:xfrm>
            <a:off x="4343400" y="5867400"/>
            <a:ext cx="4572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err="1"/>
              <a:t>VËy</a:t>
            </a:r>
            <a:r>
              <a:rPr lang="en-US" sz="2000" dirty="0"/>
              <a:t> </a:t>
            </a:r>
            <a:r>
              <a:rPr lang="en-US" sz="2000" dirty="0" err="1"/>
              <a:t>tËp</a:t>
            </a:r>
            <a:r>
              <a:rPr lang="en-US" sz="2000" dirty="0"/>
              <a:t> </a:t>
            </a:r>
            <a:r>
              <a:rPr lang="en-US" sz="2000" dirty="0" err="1"/>
              <a:t>nghiÖm</a:t>
            </a:r>
            <a:r>
              <a:rPr lang="en-US" sz="2000" dirty="0"/>
              <a:t> </a:t>
            </a:r>
            <a:r>
              <a:rPr lang="en-US" sz="2000" dirty="0" err="1"/>
              <a:t>cña</a:t>
            </a:r>
            <a:r>
              <a:rPr lang="en-US" sz="2000" dirty="0"/>
              <a:t> </a:t>
            </a:r>
            <a:r>
              <a:rPr lang="en-US" sz="2000" dirty="0" err="1" smtClean="0"/>
              <a:t>ph­ư¬ng</a:t>
            </a:r>
            <a:r>
              <a:rPr lang="en-US" sz="2000" dirty="0" smtClean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 S = {-20}   </a:t>
            </a:r>
          </a:p>
        </p:txBody>
      </p:sp>
      <p:sp>
        <p:nvSpPr>
          <p:cNvPr id="54337" name="Text Box 65"/>
          <p:cNvSpPr txBox="1">
            <a:spLocks noChangeArrowheads="1"/>
          </p:cNvSpPr>
          <p:nvPr/>
        </p:nvSpPr>
        <p:spPr bwMode="auto">
          <a:xfrm>
            <a:off x="4114800" y="762000"/>
            <a:ext cx="5029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3300"/>
                </a:solidFill>
                <a:latin typeface="Arial" charset="0"/>
              </a:rPr>
              <a:t>Bài tập</a:t>
            </a:r>
            <a:r>
              <a:rPr lang="vi-VN" sz="2400" u="sng">
                <a:solidFill>
                  <a:srgbClr val="FF3300"/>
                </a:solidFill>
                <a:latin typeface="Arial" charset="0"/>
              </a:rPr>
              <a:t>:</a:t>
            </a:r>
          </a:p>
        </p:txBody>
      </p:sp>
      <p:sp>
        <p:nvSpPr>
          <p:cNvPr id="54339" name="Text Box 67"/>
          <p:cNvSpPr txBox="1">
            <a:spLocks noChangeArrowheads="1"/>
          </p:cNvSpPr>
          <p:nvPr/>
        </p:nvSpPr>
        <p:spPr bwMode="auto">
          <a:xfrm>
            <a:off x="6629400" y="5410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( thỏa mãn 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ĐKXĐ</a:t>
            </a:r>
            <a:r>
              <a:rPr lang="en-US" sz="2000">
                <a:latin typeface="Times New Roman" pitchFamily="18" charset="0"/>
              </a:rPr>
              <a:t>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6324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4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8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6" grpId="0"/>
      <p:bldP spid="54309" grpId="0"/>
      <p:bldP spid="54312" grpId="0"/>
      <p:bldP spid="54325" grpId="0"/>
      <p:bldP spid="543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447800"/>
            <a:ext cx="4500563" cy="4476750"/>
          </a:xfrm>
          <a:prstGeom prst="rect">
            <a:avLst/>
          </a:prstGeom>
          <a:noFill/>
        </p:spPr>
      </p:pic>
      <p:pic>
        <p:nvPicPr>
          <p:cNvPr id="60419" name="Picture 3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17702">
            <a:off x="2743200" y="4648200"/>
            <a:ext cx="1385888" cy="1196975"/>
          </a:xfrm>
          <a:prstGeom prst="rect">
            <a:avLst/>
          </a:prstGeom>
          <a:noFill/>
        </p:spPr>
      </p:pic>
      <p:pic>
        <p:nvPicPr>
          <p:cNvPr id="60420" name="Picture 4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3" y="3051175"/>
            <a:ext cx="1963737" cy="1852613"/>
          </a:xfrm>
          <a:prstGeom prst="rect">
            <a:avLst/>
          </a:prstGeom>
          <a:noFill/>
        </p:spPr>
      </p:pic>
      <p:pic>
        <p:nvPicPr>
          <p:cNvPr id="60421" name="Picture 5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2667000"/>
            <a:ext cx="3048000" cy="1695450"/>
          </a:xfrm>
          <a:prstGeom prst="rect">
            <a:avLst/>
          </a:prstGeom>
          <a:noFill/>
        </p:spPr>
      </p:pic>
      <p:pic>
        <p:nvPicPr>
          <p:cNvPr id="60422" name="Picture 6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071938"/>
            <a:ext cx="2362200" cy="1600200"/>
          </a:xfrm>
          <a:prstGeom prst="rect">
            <a:avLst/>
          </a:prstGeom>
          <a:noFill/>
        </p:spPr>
      </p:pic>
      <p:pic>
        <p:nvPicPr>
          <p:cNvPr id="60423" name="Picture 7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38475" y="3487738"/>
            <a:ext cx="2295525" cy="855662"/>
          </a:xfrm>
          <a:prstGeom prst="rect">
            <a:avLst/>
          </a:prstGeom>
          <a:noFill/>
        </p:spPr>
      </p:pic>
      <p:pic>
        <p:nvPicPr>
          <p:cNvPr id="60424" name="Picture 8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2013" y="3022600"/>
            <a:ext cx="2349500" cy="869950"/>
          </a:xfrm>
          <a:prstGeom prst="rect">
            <a:avLst/>
          </a:prstGeom>
          <a:noFill/>
        </p:spPr>
      </p:pic>
      <p:pic>
        <p:nvPicPr>
          <p:cNvPr id="60425" name="Picture 9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1752600"/>
            <a:ext cx="2851150" cy="1081088"/>
          </a:xfrm>
          <a:prstGeom prst="rect">
            <a:avLst/>
          </a:prstGeom>
          <a:noFill/>
        </p:spPr>
      </p:pic>
      <p:pic>
        <p:nvPicPr>
          <p:cNvPr id="60426" name="Picture 10" descr="Cove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0" y="2514600"/>
            <a:ext cx="2554288" cy="949325"/>
          </a:xfrm>
          <a:prstGeom prst="rect">
            <a:avLst/>
          </a:prstGeom>
          <a:noFill/>
        </p:spPr>
      </p:pic>
      <p:pic>
        <p:nvPicPr>
          <p:cNvPr id="60427" name="Picture 11" descr="Cover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8200" y="2443163"/>
            <a:ext cx="2368550" cy="841375"/>
          </a:xfrm>
          <a:prstGeom prst="rect">
            <a:avLst/>
          </a:prstGeom>
          <a:noFill/>
        </p:spPr>
      </p:pic>
      <p:pic>
        <p:nvPicPr>
          <p:cNvPr id="60428" name="Picture 12" descr="Cover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443538" y="928688"/>
            <a:ext cx="3124200" cy="1066800"/>
          </a:xfrm>
          <a:prstGeom prst="rect">
            <a:avLst/>
          </a:prstGeom>
          <a:noFill/>
        </p:spPr>
      </p:pic>
      <p:pic>
        <p:nvPicPr>
          <p:cNvPr id="60429" name="Picture 13" descr="Cov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66988" y="1062038"/>
            <a:ext cx="2971800" cy="822325"/>
          </a:xfrm>
          <a:prstGeom prst="rect">
            <a:avLst/>
          </a:prstGeom>
          <a:noFill/>
        </p:spPr>
      </p:pic>
      <p:pic>
        <p:nvPicPr>
          <p:cNvPr id="60430" name="Picture 14" descr="Cov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" y="1676400"/>
            <a:ext cx="1951038" cy="1746250"/>
          </a:xfrm>
          <a:prstGeom prst="rect">
            <a:avLst/>
          </a:prstGeom>
          <a:noFill/>
        </p:spPr>
      </p:pic>
      <p:pic>
        <p:nvPicPr>
          <p:cNvPr id="60431" name="Picture 15" descr="Cov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2670175"/>
            <a:ext cx="1843088" cy="1109663"/>
          </a:xfrm>
          <a:prstGeom prst="rect">
            <a:avLst/>
          </a:prstGeom>
          <a:noFill/>
        </p:spPr>
      </p:pic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7200" y="381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vi-VN" sz="2400">
              <a:latin typeface="Arial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28600" y="16033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Sơ đồ các bước giải phương trình chứa ẩn ở mẫu </a:t>
            </a:r>
          </a:p>
        </p:txBody>
      </p:sp>
      <p:sp>
        <p:nvSpPr>
          <p:cNvPr id="60434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7772400" y="6324600"/>
            <a:ext cx="1371600" cy="533400"/>
          </a:xfrm>
          <a:prstGeom prst="rightArrow">
            <a:avLst>
              <a:gd name="adj1" fmla="val 50000"/>
              <a:gd name="adj2" fmla="val 64286"/>
            </a:avLst>
          </a:prstGeom>
          <a:noFill/>
          <a:ln w="9525" algn="ctr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/>
              <a:t>Home</a:t>
            </a:r>
            <a:endParaRPr lang="vi-VN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9395" name="Picture 4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" y="76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CỦNG CỐ</a:t>
            </a:r>
            <a:endParaRPr lang="en-US" b="1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58374" name="Picture 6" descr="question_pop_up_from_box_hg_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630238"/>
            <a:ext cx="76200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219200" y="685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Hãy tìm và chỉ ra những chỗ sai trong bài giải phương trình sau đây và sửa lại cho đúng: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2743200" y="33528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x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– 5x = 5(x – 5) </a:t>
            </a: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(1a)</a:t>
            </a:r>
          </a:p>
        </p:txBody>
      </p:sp>
      <p:graphicFrame>
        <p:nvGraphicFramePr>
          <p:cNvPr id="58395" name="Object 27"/>
          <p:cNvGraphicFramePr>
            <a:graphicFrameLocks noGrp="1" noChangeAspect="1"/>
          </p:cNvGraphicFramePr>
          <p:nvPr>
            <p:ph idx="4294967295"/>
          </p:nvPr>
        </p:nvGraphicFramePr>
        <p:xfrm>
          <a:off x="2362200" y="3352800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4" name="Equation" r:id="rId5" imgW="1498320" imgH="203040" progId="Equation.DSMT4">
                  <p:embed/>
                </p:oleObj>
              </mc:Choice>
              <mc:Fallback>
                <p:oleObj name="Equation" r:id="rId5" imgW="1498320" imgH="2030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940" r="87062"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457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438400" y="3843338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x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– 5x = 5x – 25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2819400" y="4343400"/>
            <a:ext cx="3124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x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– 10x + 25 = 0</a:t>
            </a:r>
          </a:p>
          <a:p>
            <a:pPr algn="l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(x – 5)</a:t>
            </a:r>
            <a:r>
              <a:rPr lang="en-US" sz="2000" b="1" baseline="30000">
                <a:latin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</a:rPr>
              <a:t> = 0</a:t>
            </a:r>
          </a:p>
          <a:p>
            <a:pPr algn="l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x = 5</a:t>
            </a:r>
          </a:p>
          <a:p>
            <a:pPr algn="l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aphicFrame>
        <p:nvGraphicFramePr>
          <p:cNvPr id="58400" name="Object 32"/>
          <p:cNvGraphicFramePr>
            <a:graphicFrameLocks noChangeAspect="1"/>
          </p:cNvGraphicFramePr>
          <p:nvPr/>
        </p:nvGraphicFramePr>
        <p:xfrm>
          <a:off x="2362200" y="3844925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5" name="Equation" r:id="rId7" imgW="1498320" imgH="203040" progId="Equation.DSMT4">
                  <p:embed/>
                </p:oleObj>
              </mc:Choice>
              <mc:Fallback>
                <p:oleObj name="Equation" r:id="rId7" imgW="1498320" imgH="2030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940" r="87062"/>
                      <a:stretch>
                        <a:fillRect/>
                      </a:stretch>
                    </p:blipFill>
                    <p:spPr bwMode="auto">
                      <a:xfrm>
                        <a:off x="2362200" y="3844925"/>
                        <a:ext cx="457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1" name="Object 33"/>
          <p:cNvGraphicFramePr>
            <a:graphicFrameLocks noChangeAspect="1"/>
          </p:cNvGraphicFramePr>
          <p:nvPr/>
        </p:nvGraphicFramePr>
        <p:xfrm>
          <a:off x="2362200" y="4343400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6" name="Equation" r:id="rId8" imgW="1498320" imgH="203040" progId="Equation.DSMT4">
                  <p:embed/>
                </p:oleObj>
              </mc:Choice>
              <mc:Fallback>
                <p:oleObj name="Equation" r:id="rId8" imgW="1498320" imgH="203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940" r="87062"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457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4" name="Object 36"/>
          <p:cNvGraphicFramePr>
            <a:graphicFrameLocks noChangeAspect="1"/>
          </p:cNvGraphicFramePr>
          <p:nvPr/>
        </p:nvGraphicFramePr>
        <p:xfrm>
          <a:off x="2362200" y="4800600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7" name="Equation" r:id="rId9" imgW="1498320" imgH="203040" progId="Equation.DSMT4">
                  <p:embed/>
                </p:oleObj>
              </mc:Choice>
              <mc:Fallback>
                <p:oleObj name="Equation" r:id="rId9" imgW="149832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940" r="87062"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57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05" name="Object 37"/>
          <p:cNvGraphicFramePr>
            <a:graphicFrameLocks noChangeAspect="1"/>
          </p:cNvGraphicFramePr>
          <p:nvPr/>
        </p:nvGraphicFramePr>
        <p:xfrm>
          <a:off x="2362200" y="5257800"/>
          <a:ext cx="457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8" name="Equation" r:id="rId10" imgW="1498320" imgH="203040" progId="Equation.DSMT4">
                  <p:embed/>
                </p:oleObj>
              </mc:Choice>
              <mc:Fallback>
                <p:oleObj name="Equation" r:id="rId10" imgW="1498320" imgH="2030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1940" r="87062"/>
                      <a:stretch>
                        <a:fillRect/>
                      </a:stretch>
                    </p:blipFill>
                    <p:spPr bwMode="auto">
                      <a:xfrm>
                        <a:off x="2362200" y="5257800"/>
                        <a:ext cx="4572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3581400" y="5241925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(không thỏa mãn ĐKXĐ)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1828800" y="5638800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Vậy tập nghiệm của phương trình là S = </a:t>
            </a:r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endParaRPr lang="en-US" sz="2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graphicFrame>
        <p:nvGraphicFramePr>
          <p:cNvPr id="59470" name="Object 78"/>
          <p:cNvGraphicFramePr>
            <a:graphicFrameLocks noChangeAspect="1"/>
          </p:cNvGraphicFramePr>
          <p:nvPr/>
        </p:nvGraphicFramePr>
        <p:xfrm>
          <a:off x="2667000" y="1600200"/>
          <a:ext cx="21336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89" name="Equation" r:id="rId11" imgW="876240" imgH="419040" progId="Equation.DSMT4">
                  <p:embed/>
                </p:oleObj>
              </mc:Choice>
              <mc:Fallback>
                <p:oleObj name="Equation" r:id="rId11" imgW="876240" imgH="419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2133600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71" name="Text Box 79"/>
          <p:cNvSpPr txBox="1">
            <a:spLocks noChangeArrowheads="1"/>
          </p:cNvSpPr>
          <p:nvPr/>
        </p:nvSpPr>
        <p:spPr bwMode="auto">
          <a:xfrm>
            <a:off x="2362200" y="3048000"/>
            <a:ext cx="3886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2000">
                <a:solidFill>
                  <a:srgbClr val="FF3300"/>
                </a:solidFill>
                <a:latin typeface="Arial" charset="0"/>
              </a:rPr>
              <a:t>ĐKXĐ: x</a:t>
            </a:r>
            <a:r>
              <a:rPr lang="vi-VN" sz="2000">
                <a:solidFill>
                  <a:srgbClr val="FF3300"/>
                </a:solidFill>
                <a:latin typeface="Arial" charset="0"/>
                <a:cs typeface="Arial" charset="0"/>
              </a:rPr>
              <a:t> </a:t>
            </a:r>
            <a:r>
              <a:rPr lang="en-US" sz="2000">
                <a:solidFill>
                  <a:srgbClr val="FF3300"/>
                </a:solidFill>
                <a:latin typeface="Arial" charset="0"/>
                <a:cs typeface="Arial" charset="0"/>
              </a:rPr>
              <a:t>≠ 5</a:t>
            </a:r>
          </a:p>
        </p:txBody>
      </p:sp>
      <p:sp>
        <p:nvSpPr>
          <p:cNvPr id="59472" name="Text Box 80"/>
          <p:cNvSpPr txBox="1">
            <a:spLocks noChangeArrowheads="1"/>
          </p:cNvSpPr>
          <p:nvPr/>
        </p:nvSpPr>
        <p:spPr bwMode="auto">
          <a:xfrm>
            <a:off x="3200400" y="2590800"/>
            <a:ext cx="3886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latin typeface="Arial" charset="0"/>
              </a:rPr>
              <a:t>Giải</a:t>
            </a:r>
            <a:endParaRPr lang="en-US" sz="2000" u="sng">
              <a:latin typeface="Arial" charset="0"/>
              <a:cs typeface="Arial" charset="0"/>
            </a:endParaRPr>
          </a:p>
        </p:txBody>
      </p:sp>
      <p:graphicFrame>
        <p:nvGraphicFramePr>
          <p:cNvPr id="59473" name="Object 81"/>
          <p:cNvGraphicFramePr>
            <a:graphicFrameLocks noChangeAspect="1"/>
          </p:cNvGraphicFramePr>
          <p:nvPr/>
        </p:nvGraphicFramePr>
        <p:xfrm>
          <a:off x="2362200" y="335280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90" name="Equation" r:id="rId13" imgW="190440" imgH="152280" progId="Equation.DSMT4">
                  <p:embed/>
                </p:oleObj>
              </mc:Choice>
              <mc:Fallback>
                <p:oleObj name="Equation" r:id="rId13" imgW="190440" imgH="15228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5334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5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allAtOnce"/>
      <p:bldP spid="58394" grpId="0"/>
      <p:bldP spid="58397" grpId="0"/>
      <p:bldP spid="58398" grpId="0" build="allAtOnce"/>
      <p:bldP spid="58407" grpId="0"/>
      <p:bldP spid="58408" grpId="0"/>
      <p:bldP spid="59471" grpId="0"/>
      <p:bldP spid="594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9488" y="1371600"/>
            <a:ext cx="4608512" cy="649288"/>
          </a:xfrm>
          <a:solidFill>
            <a:srgbClr val="00CCFF"/>
          </a:solidFill>
          <a:ln>
            <a:solidFill>
              <a:srgbClr val="FF0066"/>
            </a:solidFill>
          </a:ln>
        </p:spPr>
        <p:txBody>
          <a:bodyPr/>
          <a:lstStyle/>
          <a:p>
            <a:r>
              <a:rPr lang="en-US" altLang="zh-CN" sz="4000">
                <a:latin typeface="Comic Sans MS" pitchFamily="66" charset="0"/>
                <a:ea typeface="SimSun" pitchFamily="2" charset="-122"/>
              </a:rPr>
              <a:t>Hướng dẫn về nhà: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093075" cy="17287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1</a:t>
            </a:r>
            <a:r>
              <a:rPr lang="en-US" altLang="zh-CN" sz="2800" b="1" dirty="0">
                <a:solidFill>
                  <a:srgbClr val="0000FF"/>
                </a:solidFill>
                <a:ea typeface="SimSun" pitchFamily="2" charset="-122"/>
              </a:rPr>
              <a:t>.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nhà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học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kĩ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lý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thuyết</a:t>
            </a:r>
            <a:endParaRPr lang="en-US" altLang="zh-CN" sz="2800" dirty="0">
              <a:solidFill>
                <a:srgbClr val="0000FF"/>
              </a:solidFill>
              <a:ea typeface="SimSun" pitchFamily="2" charset="-12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2.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Nắm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vững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bước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giải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phương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trình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3.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Xem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kĩ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tập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giải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trên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lớp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4.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Bài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tập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về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nhà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: BT 27, 28 </a:t>
            </a:r>
            <a:r>
              <a:rPr lang="en-US" altLang="zh-CN" sz="2800" dirty="0" err="1">
                <a:solidFill>
                  <a:srgbClr val="0000FF"/>
                </a:solidFill>
                <a:ea typeface="SimSun" pitchFamily="2" charset="-122"/>
              </a:rPr>
              <a:t>trang</a:t>
            </a:r>
            <a:r>
              <a:rPr lang="en-US" altLang="zh-CN" sz="2800" dirty="0">
                <a:solidFill>
                  <a:srgbClr val="0000FF"/>
                </a:solidFill>
                <a:ea typeface="SimSun" pitchFamily="2" charset="-122"/>
              </a:rPr>
              <a:t> 22 ( SGK)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zh-CN" sz="2000" b="1" i="1" dirty="0" smtClean="0">
              <a:solidFill>
                <a:srgbClr val="0000FF"/>
              </a:solidFill>
              <a:ea typeface="SimSun" pitchFamily="2" charset="-12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zh-CN" sz="2000" b="1" i="1" dirty="0">
              <a:solidFill>
                <a:srgbClr val="0000FF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CC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 descr="Water lilies"/>
          <p:cNvSpPr>
            <a:spLocks noChangeArrowheads="1" noChangeShapeType="1" noTextEdit="1"/>
          </p:cNvSpPr>
          <p:nvPr/>
        </p:nvSpPr>
        <p:spPr bwMode="auto">
          <a:xfrm>
            <a:off x="809626" y="190500"/>
            <a:ext cx="7762874" cy="674310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KIỂM TRA </a:t>
            </a:r>
            <a:r>
              <a:rPr lang="en-US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CŨ</a:t>
            </a:r>
            <a:endParaRPr lang="en-US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blipFill dpi="0" rotWithShape="1">
                <a:blip r:embed="rId3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19186" y="1282125"/>
            <a:ext cx="7572375" cy="523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>
                <a:solidFill>
                  <a:srgbClr val="FF1705"/>
                </a:solidFill>
                <a:latin typeface="Times New Roman" pitchFamily="18" charset="0"/>
              </a:rPr>
              <a:t>Câu</a:t>
            </a:r>
            <a:r>
              <a:rPr lang="en-US" b="1" dirty="0">
                <a:solidFill>
                  <a:srgbClr val="FF1705"/>
                </a:solidFill>
                <a:latin typeface="Times New Roman" pitchFamily="18" charset="0"/>
              </a:rPr>
              <a:t> 1: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Nêu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cách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giải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A(x).B(x) = 0</a:t>
            </a:r>
            <a:endParaRPr lang="en-US" b="1" dirty="0">
              <a:solidFill>
                <a:srgbClr val="FF1705"/>
              </a:solidFill>
              <a:latin typeface="Times New Roman" pitchFamily="18" charset="0"/>
            </a:endParaRPr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 rot="-5400000">
            <a:off x="4572000" y="-3505200"/>
            <a:ext cx="15240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058" name="Rectangle 49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059" name="Rectangle 50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060" name="Rectangle 51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061" name="Rectangle 52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73531" y="2095500"/>
            <a:ext cx="5715000" cy="523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>
                <a:solidFill>
                  <a:srgbClr val="FF1705"/>
                </a:solidFill>
                <a:latin typeface="Times New Roman" pitchFamily="18" charset="0"/>
              </a:rPr>
              <a:t>Câu</a:t>
            </a:r>
            <a:r>
              <a:rPr lang="en-US" b="1" dirty="0">
                <a:solidFill>
                  <a:srgbClr val="FF1705"/>
                </a:solidFill>
                <a:latin typeface="Times New Roman" pitchFamily="18" charset="0"/>
              </a:rPr>
              <a:t> 2: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Giải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các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2B08FC"/>
                </a:solidFill>
                <a:latin typeface="Times New Roman" pitchFamily="18" charset="0"/>
              </a:rPr>
              <a:t>sau</a:t>
            </a:r>
            <a:r>
              <a:rPr lang="en-US" b="1" dirty="0">
                <a:solidFill>
                  <a:srgbClr val="2B08FC"/>
                </a:solidFill>
                <a:latin typeface="Times New Roman" pitchFamily="18" charset="0"/>
              </a:rPr>
              <a:t>:</a:t>
            </a:r>
            <a:endParaRPr lang="en-US" b="1" dirty="0">
              <a:solidFill>
                <a:srgbClr val="FF1705"/>
              </a:solidFill>
              <a:latin typeface="Times New Roman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238250" y="2835604"/>
          <a:ext cx="3476625" cy="852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2" name="Equation" r:id="rId4" imgW="1104840" imgH="203040" progId="Equation.DSMT4">
                  <p:embed/>
                </p:oleObj>
              </mc:Choice>
              <mc:Fallback>
                <p:oleObj name="Equation" r:id="rId4" imgW="11048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2835604"/>
                        <a:ext cx="3476625" cy="852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267355" y="4127500"/>
          <a:ext cx="3542771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3" name="Equation" r:id="rId6" imgW="1307880" imgH="228600" progId="Equation.DSMT4">
                  <p:embed/>
                </p:oleObj>
              </mc:Choice>
              <mc:Fallback>
                <p:oleObj name="Equation" r:id="rId6" imgW="13078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355" y="4127500"/>
                        <a:ext cx="3542771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648200" y="762000"/>
            <a:ext cx="4038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II	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0" y="1295400"/>
            <a:ext cx="45386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2x - (3 - 5x) = 4(x +3)</a:t>
            </a:r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152400" y="2057400"/>
          <a:ext cx="41529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7" name="Equation" r:id="rId3" imgW="1790700" imgH="215900" progId="Equation.DSMT4">
                  <p:embed/>
                </p:oleObj>
              </mc:Choice>
              <mc:Fallback>
                <p:oleObj name="Equation" r:id="rId3" imgW="1790700" imgH="2159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57400"/>
                        <a:ext cx="41529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4800600" y="2514600"/>
          <a:ext cx="274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8" r:id="rId5" imgW="1168400" imgH="457200" progId="Equation.DSMT4">
                  <p:embed/>
                </p:oleObj>
              </mc:Choice>
              <mc:Fallback>
                <p:oleObj r:id="rId5" imgW="11684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4600"/>
                        <a:ext cx="274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4724400" y="1219200"/>
          <a:ext cx="40703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9" name="Equation" r:id="rId7" imgW="1739880" imgH="393480" progId="Equation.DSMT4">
                  <p:embed/>
                </p:oleObj>
              </mc:Choice>
              <mc:Fallback>
                <p:oleObj name="Equation" r:id="rId7" imgW="17398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19200"/>
                        <a:ext cx="40703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28600" y="3810000"/>
            <a:ext cx="42672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>
                <a:solidFill>
                  <a:srgbClr val="009900"/>
                </a:solidFill>
              </a:rPr>
              <a:t>- Pt 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>
                <a:solidFill>
                  <a:srgbClr val="009900"/>
                </a:solidFill>
              </a:rPr>
              <a:t>(I)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>
                <a:solidFill>
                  <a:srgbClr val="009900"/>
                </a:solidFill>
              </a:rPr>
              <a:t>pt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33400" y="3276600"/>
            <a:ext cx="4889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9900"/>
                </a:solidFill>
              </a:rPr>
              <a:t>...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572000" y="3919538"/>
            <a:ext cx="4251325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dirty="0">
                <a:solidFill>
                  <a:srgbClr val="009900"/>
                </a:solidFill>
              </a:rPr>
              <a:t>- 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Pt ở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>
                <a:solidFill>
                  <a:srgbClr val="009900"/>
                </a:solidFill>
              </a:rPr>
              <a:t>(II)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dirty="0">
                <a:solidFill>
                  <a:srgbClr val="009900"/>
                </a:solidFill>
              </a:rPr>
              <a:t>pt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solidFill>
                  <a:srgbClr val="009900"/>
                </a:solidFill>
              </a:rPr>
              <a:t> </a:t>
            </a:r>
            <a:r>
              <a:rPr lang="en-US" sz="32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chemeClr val="bg2"/>
                </a:solidFill>
              </a:rPr>
              <a:t> </a:t>
            </a:r>
            <a:r>
              <a:rPr lang="en-US" sz="3200" b="1" dirty="0" smtClean="0">
                <a:solidFill>
                  <a:srgbClr val="009900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hay pt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>
                <a:solidFill>
                  <a:srgbClr val="009900"/>
                </a:solidFill>
              </a:rPr>
              <a:t>)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7756525" y="2459038"/>
            <a:ext cx="4889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9900"/>
                </a:solidFill>
              </a:rPr>
              <a:t>...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0" y="2667000"/>
            <a:ext cx="4038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x</a:t>
            </a:r>
            <a:r>
              <a:rPr lang="en-US" sz="3200" baseline="30000">
                <a:solidFill>
                  <a:srgbClr val="000000"/>
                </a:solidFill>
              </a:rPr>
              <a:t>3</a:t>
            </a:r>
            <a:r>
              <a:rPr lang="en-US" sz="3200">
                <a:solidFill>
                  <a:srgbClr val="000000"/>
                </a:solidFill>
              </a:rPr>
              <a:t>+ 3x</a:t>
            </a:r>
            <a:r>
              <a:rPr lang="en-US" sz="3200" baseline="30000">
                <a:solidFill>
                  <a:srgbClr val="000000"/>
                </a:solidFill>
              </a:rPr>
              <a:t>2 </a:t>
            </a:r>
            <a:r>
              <a:rPr lang="en-US" sz="3200">
                <a:solidFill>
                  <a:srgbClr val="000000"/>
                </a:solidFill>
              </a:rPr>
              <a:t>+ 3x+1= 0</a:t>
            </a: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3"/>
          </a:xfrm>
          <a:noFill/>
          <a:ln/>
        </p:spPr>
        <p:txBody>
          <a:bodyPr/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0" y="685800"/>
            <a:ext cx="1828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	</a:t>
            </a:r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4572000" y="1262063"/>
            <a:ext cx="0" cy="541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7" grpId="0"/>
      <p:bldP spid="63499" grpId="0"/>
      <p:bldP spid="635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34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sz="3200" dirty="0">
                <a:latin typeface=".VnTimeH" pitchFamily="34" charset="0"/>
              </a:rPr>
              <a:t>ë</a:t>
            </a:r>
            <a:r>
              <a:rPr lang="en-US" sz="3200" dirty="0"/>
              <a:t> </a:t>
            </a:r>
            <a:r>
              <a:rPr lang="en-US" sz="3200" dirty="0" err="1"/>
              <a:t>nh÷ng</a:t>
            </a:r>
            <a:r>
              <a:rPr lang="en-US" sz="3200" dirty="0"/>
              <a:t> </a:t>
            </a:r>
            <a:r>
              <a:rPr lang="en-US" sz="3200" dirty="0" err="1"/>
              <a:t>bµi</a:t>
            </a:r>
            <a:r>
              <a:rPr lang="en-US" sz="3200" dirty="0"/>
              <a:t> </a:t>
            </a:r>
            <a:r>
              <a:rPr lang="en-US" sz="3200" i="1" dirty="0" err="1" smtClean="0"/>
              <a:t>tr­ưíc</a:t>
            </a:r>
            <a:r>
              <a:rPr lang="en-US" sz="3200" dirty="0" smtClean="0"/>
              <a:t> </a:t>
            </a:r>
            <a:r>
              <a:rPr lang="en-US" sz="3200" dirty="0"/>
              <a:t>ta </a:t>
            </a:r>
            <a:r>
              <a:rPr lang="en-US" sz="3200" dirty="0" err="1"/>
              <a:t>chØ</a:t>
            </a:r>
            <a:r>
              <a:rPr lang="en-US" sz="3200" dirty="0"/>
              <a:t> </a:t>
            </a:r>
            <a:r>
              <a:rPr lang="en-US" sz="3200" dirty="0" err="1"/>
              <a:t>xÐt</a:t>
            </a:r>
            <a:r>
              <a:rPr lang="en-US" sz="3200" dirty="0"/>
              <a:t> </a:t>
            </a:r>
            <a:r>
              <a:rPr lang="en-US" sz="3200" dirty="0" err="1"/>
              <a:t>c¸c</a:t>
            </a:r>
            <a:r>
              <a:rPr lang="en-US" sz="3200" dirty="0"/>
              <a:t> </a:t>
            </a:r>
            <a:r>
              <a:rPr lang="en-US" sz="3200" dirty="0" err="1" smtClean="0"/>
              <a:t>ph</a:t>
            </a:r>
            <a:r>
              <a:rPr lang="en-US" sz="3200" i="1" dirty="0" err="1" smtClean="0"/>
              <a:t>ư</a:t>
            </a:r>
            <a:r>
              <a:rPr lang="en-US" sz="3200" dirty="0" err="1" smtClean="0"/>
              <a:t>­¬</a:t>
            </a:r>
            <a:r>
              <a:rPr lang="en-US" sz="3200" dirty="0" err="1"/>
              <a:t>ng</a:t>
            </a:r>
            <a:r>
              <a:rPr lang="en-US" sz="3200" dirty="0"/>
              <a:t> </a:t>
            </a:r>
            <a:r>
              <a:rPr lang="en-US" sz="3200" dirty="0" err="1"/>
              <a:t>tr×nh</a:t>
            </a:r>
            <a:r>
              <a:rPr lang="en-US" sz="3200" dirty="0"/>
              <a:t> </a:t>
            </a:r>
          </a:p>
          <a:p>
            <a:r>
              <a:rPr lang="en-US" sz="3200" dirty="0"/>
              <a:t>mµ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vÕ</a:t>
            </a:r>
            <a:r>
              <a:rPr lang="en-US" sz="3200" dirty="0"/>
              <a:t> </a:t>
            </a:r>
            <a:r>
              <a:rPr lang="en-US" sz="3200" dirty="0" err="1"/>
              <a:t>cña</a:t>
            </a:r>
            <a:r>
              <a:rPr lang="en-US" sz="3200" dirty="0"/>
              <a:t> </a:t>
            </a:r>
            <a:r>
              <a:rPr lang="en-US" sz="3200" dirty="0" err="1"/>
              <a:t>nã</a:t>
            </a:r>
            <a:r>
              <a:rPr lang="en-US" sz="3200" dirty="0"/>
              <a:t> lµ </a:t>
            </a:r>
            <a:r>
              <a:rPr lang="en-US" sz="3200" dirty="0" err="1"/>
              <a:t>c¸c</a:t>
            </a:r>
            <a:r>
              <a:rPr lang="en-US" sz="3200" dirty="0"/>
              <a:t> </a:t>
            </a:r>
            <a:r>
              <a:rPr lang="en-US" sz="3200" dirty="0" err="1"/>
              <a:t>biÓu</a:t>
            </a:r>
            <a:r>
              <a:rPr lang="en-US" sz="3200" dirty="0"/>
              <a:t> </a:t>
            </a:r>
            <a:r>
              <a:rPr lang="en-US" sz="3200" dirty="0" err="1"/>
              <a:t>thøc</a:t>
            </a:r>
            <a:r>
              <a:rPr lang="en-US" sz="3200" dirty="0"/>
              <a:t> </a:t>
            </a:r>
            <a:r>
              <a:rPr lang="en-US" sz="3200" dirty="0" err="1"/>
              <a:t>h÷u</a:t>
            </a:r>
            <a:r>
              <a:rPr lang="en-US" sz="3200" dirty="0"/>
              <a:t> </a:t>
            </a:r>
            <a:r>
              <a:rPr lang="en-US" sz="3200" dirty="0" err="1"/>
              <a:t>tØ</a:t>
            </a:r>
            <a:r>
              <a:rPr lang="en-US" sz="3200" dirty="0"/>
              <a:t> </a:t>
            </a:r>
            <a:r>
              <a:rPr lang="en-US" sz="3200" dirty="0" err="1"/>
              <a:t>cña</a:t>
            </a:r>
            <a:r>
              <a:rPr lang="en-US" sz="3200" dirty="0"/>
              <a:t> </a:t>
            </a:r>
            <a:r>
              <a:rPr lang="en-US" sz="3200" dirty="0" err="1"/>
              <a:t>Èn</a:t>
            </a:r>
            <a:r>
              <a:rPr lang="en-US" sz="3200" dirty="0"/>
              <a:t> </a:t>
            </a:r>
          </a:p>
          <a:p>
            <a:r>
              <a:rPr lang="en-US" sz="3200" dirty="0"/>
              <a:t>vµ </a:t>
            </a:r>
            <a:r>
              <a:rPr lang="en-US" sz="3200" dirty="0" err="1">
                <a:solidFill>
                  <a:srgbClr val="FF3300"/>
                </a:solidFill>
              </a:rPr>
              <a:t>kh«ng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chøa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Èn</a:t>
            </a:r>
            <a:r>
              <a:rPr lang="en-US" sz="3200" dirty="0">
                <a:solidFill>
                  <a:srgbClr val="FF3300"/>
                </a:solidFill>
              </a:rPr>
              <a:t> ë </a:t>
            </a:r>
            <a:r>
              <a:rPr lang="en-US" sz="3200" dirty="0" err="1">
                <a:solidFill>
                  <a:srgbClr val="FF3300"/>
                </a:solidFill>
              </a:rPr>
              <a:t>mÉu</a:t>
            </a:r>
            <a:r>
              <a:rPr lang="en-US" sz="3200" dirty="0"/>
              <a:t> . </a:t>
            </a:r>
          </a:p>
          <a:p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bµi</a:t>
            </a:r>
            <a:r>
              <a:rPr lang="en-US" sz="3200" dirty="0"/>
              <a:t> </a:t>
            </a:r>
            <a:r>
              <a:rPr lang="en-US" sz="3200" dirty="0" err="1"/>
              <a:t>nµy</a:t>
            </a:r>
            <a:r>
              <a:rPr lang="en-US" sz="3200" dirty="0"/>
              <a:t> ta </a:t>
            </a:r>
            <a:r>
              <a:rPr lang="en-US" sz="3200" dirty="0" err="1"/>
              <a:t>sÏ</a:t>
            </a:r>
            <a:r>
              <a:rPr lang="en-US" sz="3200" dirty="0"/>
              <a:t> </a:t>
            </a:r>
            <a:r>
              <a:rPr lang="en-US" sz="3200" dirty="0" err="1"/>
              <a:t>nghiªn</a:t>
            </a:r>
            <a:r>
              <a:rPr lang="en-US" sz="3200" dirty="0"/>
              <a:t> </a:t>
            </a:r>
            <a:r>
              <a:rPr lang="en-US" sz="3200" dirty="0" err="1"/>
              <a:t>cøu</a:t>
            </a:r>
            <a:r>
              <a:rPr lang="en-US" sz="3200" dirty="0"/>
              <a:t> </a:t>
            </a:r>
            <a:r>
              <a:rPr lang="en-US" sz="3200" dirty="0" err="1"/>
              <a:t>c¸c</a:t>
            </a:r>
            <a:r>
              <a:rPr lang="en-US" sz="3200" dirty="0"/>
              <a:t> </a:t>
            </a:r>
            <a:r>
              <a:rPr lang="en-US" sz="3200" dirty="0" err="1" smtClean="0"/>
              <a:t>phư­¬</a:t>
            </a:r>
            <a:r>
              <a:rPr lang="en-US" sz="3200" dirty="0" err="1"/>
              <a:t>ng</a:t>
            </a:r>
            <a:r>
              <a:rPr lang="en-US" sz="3200" dirty="0"/>
              <a:t> </a:t>
            </a:r>
            <a:r>
              <a:rPr lang="en-US" sz="3200" dirty="0" err="1"/>
              <a:t>tr×nh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cã</a:t>
            </a:r>
            <a:r>
              <a:rPr lang="en-US" sz="3200" dirty="0"/>
              <a:t> </a:t>
            </a:r>
            <a:r>
              <a:rPr lang="en-US" sz="3200" dirty="0" err="1"/>
              <a:t>biÓu</a:t>
            </a:r>
            <a:r>
              <a:rPr lang="en-US" sz="3200" dirty="0"/>
              <a:t> </a:t>
            </a:r>
            <a:r>
              <a:rPr lang="en-US" sz="3200" dirty="0" err="1"/>
              <a:t>thøc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3300"/>
                </a:solidFill>
              </a:rPr>
              <a:t>chøa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Èn</a:t>
            </a:r>
            <a:r>
              <a:rPr lang="en-US" sz="3200" dirty="0">
                <a:solidFill>
                  <a:srgbClr val="FF3300"/>
                </a:solidFill>
              </a:rPr>
              <a:t> ë </a:t>
            </a:r>
            <a:r>
              <a:rPr lang="en-US" sz="3200" dirty="0" err="1">
                <a:solidFill>
                  <a:srgbClr val="FF3300"/>
                </a:solidFill>
              </a:rPr>
              <a:t>mÉu</a:t>
            </a:r>
            <a:r>
              <a:rPr lang="en-US" sz="3200" dirty="0" smtClean="0">
                <a:solidFill>
                  <a:srgbClr val="FF3300"/>
                </a:solidFill>
              </a:rPr>
              <a:t>.</a:t>
            </a:r>
          </a:p>
          <a:p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3" name="Picture 5" descr="Bai toan vui ve hang dang thu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468504"/>
            <a:ext cx="4876800" cy="2362200"/>
          </a:xfrm>
          <a:prstGeom prst="rect">
            <a:avLst/>
          </a:prstGeom>
          <a:noFill/>
        </p:spPr>
      </p:pic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6324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32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881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42513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1" name="Equation" r:id="rId3" imgW="114120" imgH="215640" progId="">
                  <p:embed/>
                </p:oleObj>
              </mc:Choice>
              <mc:Fallback>
                <p:oleObj name="Equation" r:id="rId3" imgW="11412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2513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09600" y="869157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1. Ví dụ mở đầu :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1411288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>
                <a:solidFill>
                  <a:schemeClr val="accent2"/>
                </a:solidFill>
                <a:latin typeface="Times New Roman" pitchFamily="18" charset="0"/>
              </a:rPr>
              <a:t>Giải phương trình: 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886200" y="1219200"/>
          <a:ext cx="32766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2" name="Equation" r:id="rId5" imgW="1168200" imgH="393480" progId="">
                  <p:embed/>
                </p:oleObj>
              </mc:Choice>
              <mc:Fallback>
                <p:oleObj name="Equation" r:id="rId5" imgW="1168200" imgH="393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19200"/>
                        <a:ext cx="3276600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9600" y="2362200"/>
            <a:ext cx="815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>
                <a:solidFill>
                  <a:schemeClr val="accent2"/>
                </a:solidFill>
                <a:latin typeface="Times New Roman" pitchFamily="18" charset="0"/>
              </a:rPr>
              <a:t>Chuyển các biểu thức chứa ẩn sang một vế  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759075" y="3124200"/>
          <a:ext cx="309086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3" name="Equation" r:id="rId7" imgW="1155600" imgH="393480" progId="Equation.DSMT4">
                  <p:embed/>
                </p:oleObj>
              </mc:Choice>
              <mc:Fallback>
                <p:oleObj name="Equation" r:id="rId7" imgW="11556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124200"/>
                        <a:ext cx="3090863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230688"/>
            <a:ext cx="5715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>
                <a:solidFill>
                  <a:schemeClr val="accent2"/>
                </a:solidFill>
                <a:latin typeface="Times New Roman" pitchFamily="18" charset="0"/>
              </a:rPr>
              <a:t>Thu gọn vế trái, ta được x = 1</a:t>
            </a: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6096000" y="3352800"/>
            <a:ext cx="2743200" cy="1295400"/>
          </a:xfrm>
          <a:prstGeom prst="wedgeRectCallout">
            <a:avLst>
              <a:gd name="adj1" fmla="val -67653"/>
              <a:gd name="adj2" fmla="val -15294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dirty="0" err="1"/>
              <a:t>B»ng</a:t>
            </a:r>
            <a:r>
              <a:rPr lang="en-US" dirty="0"/>
              <a:t> </a:t>
            </a:r>
            <a:r>
              <a:rPr lang="en-US" dirty="0" err="1" smtClean="0"/>
              <a:t>phư­¬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ph¸p</a:t>
            </a:r>
            <a:r>
              <a:rPr lang="en-US" dirty="0"/>
              <a:t> </a:t>
            </a:r>
            <a:r>
              <a:rPr lang="en-US" dirty="0" err="1"/>
              <a:t>quen</a:t>
            </a:r>
            <a:r>
              <a:rPr lang="en-US" dirty="0"/>
              <a:t> </a:t>
            </a:r>
            <a:r>
              <a:rPr lang="en-US" dirty="0" err="1"/>
              <a:t>thuéc</a:t>
            </a:r>
            <a:endParaRPr lang="en-US" dirty="0"/>
          </a:p>
        </p:txBody>
      </p:sp>
      <p:grpSp>
        <p:nvGrpSpPr>
          <p:cNvPr id="31757" name="Group 13"/>
          <p:cNvGrpSpPr>
            <a:grpSpLocks/>
          </p:cNvGrpSpPr>
          <p:nvPr/>
        </p:nvGrpSpPr>
        <p:grpSpPr bwMode="auto">
          <a:xfrm>
            <a:off x="6248400" y="4648200"/>
            <a:ext cx="2514600" cy="1712913"/>
            <a:chOff x="4080" y="2976"/>
            <a:chExt cx="1584" cy="1175"/>
          </a:xfrm>
        </p:grpSpPr>
        <p:sp>
          <p:nvSpPr>
            <p:cNvPr id="31758" name="AutoShape 14"/>
            <p:cNvSpPr>
              <a:spLocks noChangeArrowheads="1"/>
            </p:cNvSpPr>
            <p:nvPr/>
          </p:nvSpPr>
          <p:spPr bwMode="auto">
            <a:xfrm rot="10800000">
              <a:off x="4080" y="2976"/>
              <a:ext cx="1584" cy="1175"/>
            </a:xfrm>
            <a:prstGeom prst="wedgeRectCallout">
              <a:avLst>
                <a:gd name="adj1" fmla="val 100440"/>
                <a:gd name="adj2" fmla="val 12336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/>
            <a:lstStyle/>
            <a:p>
              <a:endParaRPr lang="vi-VN"/>
            </a:p>
          </p:txBody>
        </p:sp>
        <p:graphicFrame>
          <p:nvGraphicFramePr>
            <p:cNvPr id="31759" name="Object 15"/>
            <p:cNvGraphicFramePr>
              <a:graphicFrameLocks noChangeAspect="1"/>
            </p:cNvGraphicFramePr>
            <p:nvPr/>
          </p:nvGraphicFramePr>
          <p:xfrm>
            <a:off x="4080" y="3249"/>
            <a:ext cx="1584" cy="6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4" name="Equation" r:id="rId9" imgW="1015920" imgH="393480" progId="Equation.DSMT4">
                    <p:embed/>
                  </p:oleObj>
                </mc:Choice>
                <mc:Fallback>
                  <p:oleObj name="Equation" r:id="rId9" imgW="1015920" imgH="393480" progId="Equation.DSMT4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" y="3249"/>
                          <a:ext cx="1584" cy="6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3209925" y="3124200"/>
            <a:ext cx="2162175" cy="1171575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4452938" y="1233488"/>
            <a:ext cx="990600" cy="1219200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6200775" y="1262063"/>
            <a:ext cx="990600" cy="1219200"/>
          </a:xfrm>
          <a:prstGeom prst="ellipse">
            <a:avLst/>
          </a:prstGeom>
          <a:noFill/>
          <a:ln w="9525" algn="ctr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6905625" y="685800"/>
            <a:ext cx="1524000" cy="762000"/>
          </a:xfrm>
          <a:prstGeom prst="wedgeRoundRectCallout">
            <a:avLst>
              <a:gd name="adj1" fmla="val -50208"/>
              <a:gd name="adj2" fmla="val 81250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FF3300"/>
                </a:solidFill>
              </a:rPr>
              <a:t>Kh«ng x¸c ®Þnh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5057775" y="714375"/>
            <a:ext cx="1371600" cy="685800"/>
          </a:xfrm>
          <a:prstGeom prst="wedgeRoundRectCallout">
            <a:avLst>
              <a:gd name="adj1" fmla="val -48611"/>
              <a:gd name="adj2" fmla="val 83333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>
                <a:solidFill>
                  <a:srgbClr val="FF3300"/>
                </a:solidFill>
              </a:rPr>
              <a:t>Kh«ng x¸c ®Þnh</a:t>
            </a:r>
          </a:p>
        </p:txBody>
      </p:sp>
      <p:grpSp>
        <p:nvGrpSpPr>
          <p:cNvPr id="31766" name="Group 22"/>
          <p:cNvGrpSpPr>
            <a:grpSpLocks/>
          </p:cNvGrpSpPr>
          <p:nvPr/>
        </p:nvGrpSpPr>
        <p:grpSpPr bwMode="auto">
          <a:xfrm>
            <a:off x="-838200" y="2514600"/>
            <a:ext cx="6705600" cy="1066800"/>
            <a:chOff x="288" y="192"/>
            <a:chExt cx="4704" cy="672"/>
          </a:xfrm>
        </p:grpSpPr>
        <p:sp>
          <p:nvSpPr>
            <p:cNvPr id="31767" name="Rectangle 23"/>
            <p:cNvSpPr>
              <a:spLocks noChangeArrowheads="1"/>
            </p:cNvSpPr>
            <p:nvPr/>
          </p:nvSpPr>
          <p:spPr bwMode="auto">
            <a:xfrm>
              <a:off x="288" y="192"/>
              <a:ext cx="4704" cy="6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/>
                <a:t>Ta </a:t>
              </a:r>
              <a:r>
                <a:rPr lang="en-US" dirty="0" err="1"/>
                <a:t>biÕn</a:t>
              </a:r>
              <a:r>
                <a:rPr lang="en-US" dirty="0"/>
                <a:t> ®</a:t>
              </a:r>
              <a:r>
                <a:rPr lang="en-US" dirty="0" err="1"/>
                <a:t>æi</a:t>
              </a:r>
              <a:r>
                <a:rPr lang="en-US" dirty="0"/>
                <a:t> </a:t>
              </a:r>
              <a:r>
                <a:rPr lang="en-US" dirty="0" err="1" smtClean="0"/>
                <a:t>như</a:t>
              </a:r>
              <a:r>
                <a:rPr lang="en-US" dirty="0" smtClean="0"/>
                <a:t>­ </a:t>
              </a:r>
              <a:r>
                <a:rPr lang="en-US" dirty="0" err="1"/>
                <a:t>thÕ</a:t>
              </a:r>
              <a:r>
                <a:rPr lang="en-US" dirty="0"/>
                <a:t> </a:t>
              </a:r>
              <a:r>
                <a:rPr lang="en-US" dirty="0" err="1"/>
                <a:t>nµo</a:t>
              </a:r>
              <a:r>
                <a:rPr lang="en-US" dirty="0"/>
                <a:t> </a:t>
              </a:r>
            </a:p>
          </p:txBody>
        </p:sp>
        <p:pic>
          <p:nvPicPr>
            <p:cNvPr id="31768" name="Picture 24" descr="hoi"/>
            <p:cNvPicPr>
              <a:picLocks noChangeAspect="1" noChangeArrowheads="1" noCrop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40" y="384"/>
              <a:ext cx="23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91" name="Group 47"/>
          <p:cNvGrpSpPr>
            <a:grpSpLocks/>
          </p:cNvGrpSpPr>
          <p:nvPr/>
        </p:nvGrpSpPr>
        <p:grpSpPr bwMode="auto">
          <a:xfrm>
            <a:off x="296863" y="4606928"/>
            <a:ext cx="8458200" cy="1300163"/>
            <a:chOff x="187" y="3021"/>
            <a:chExt cx="5328" cy="819"/>
          </a:xfrm>
        </p:grpSpPr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187" y="3021"/>
              <a:ext cx="532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000" dirty="0">
                  <a:solidFill>
                    <a:schemeClr val="tx2"/>
                  </a:solidFill>
                  <a:latin typeface="Times New Roman" pitchFamily="18" charset="0"/>
                </a:rPr>
                <a:t>* x =1 </a:t>
              </a:r>
              <a:r>
                <a:rPr lang="en-US" sz="3000" dirty="0" err="1">
                  <a:solidFill>
                    <a:schemeClr val="tx2"/>
                  </a:solidFill>
                </a:rPr>
                <a:t>kh«ng</a:t>
              </a:r>
              <a:r>
                <a:rPr lang="en-US" sz="3000" dirty="0">
                  <a:solidFill>
                    <a:schemeClr val="tx2"/>
                  </a:solidFill>
                </a:rPr>
                <a:t> lµ </a:t>
              </a:r>
              <a:r>
                <a:rPr lang="en-US" sz="3000" dirty="0" err="1">
                  <a:solidFill>
                    <a:schemeClr val="tx2"/>
                  </a:solidFill>
                </a:rPr>
                <a:t>nghiÖm</a:t>
              </a:r>
              <a:r>
                <a:rPr lang="en-US" sz="3000" dirty="0">
                  <a:solidFill>
                    <a:schemeClr val="tx2"/>
                  </a:solidFill>
                </a:rPr>
                <a:t> </a:t>
              </a:r>
              <a:r>
                <a:rPr lang="en-US" sz="3000" dirty="0" err="1">
                  <a:solidFill>
                    <a:schemeClr val="tx2"/>
                  </a:solidFill>
                </a:rPr>
                <a:t>cña</a:t>
              </a:r>
              <a:r>
                <a:rPr lang="en-US" sz="3000" dirty="0">
                  <a:solidFill>
                    <a:schemeClr val="tx2"/>
                  </a:solidFill>
                </a:rPr>
                <a:t> </a:t>
              </a:r>
              <a:r>
                <a:rPr lang="en-US" sz="3000" dirty="0" err="1" smtClean="0">
                  <a:solidFill>
                    <a:schemeClr val="tx2"/>
                  </a:solidFill>
                </a:rPr>
                <a:t>phư­¬</a:t>
              </a:r>
              <a:r>
                <a:rPr lang="en-US" sz="3000" dirty="0" err="1">
                  <a:solidFill>
                    <a:schemeClr val="tx2"/>
                  </a:solidFill>
                </a:rPr>
                <a:t>ng</a:t>
              </a:r>
              <a:r>
                <a:rPr lang="en-US" sz="3000" dirty="0">
                  <a:solidFill>
                    <a:schemeClr val="tx2"/>
                  </a:solidFill>
                </a:rPr>
                <a:t> </a:t>
              </a:r>
              <a:r>
                <a:rPr lang="en-US" sz="3000" dirty="0" err="1">
                  <a:solidFill>
                    <a:schemeClr val="tx2"/>
                  </a:solidFill>
                </a:rPr>
                <a:t>tr×nh</a:t>
              </a:r>
              <a:r>
                <a:rPr lang="en-US" sz="3000" dirty="0">
                  <a:solidFill>
                    <a:schemeClr val="tx2"/>
                  </a:solidFill>
                </a:rPr>
                <a:t> v× t¹i x = 1 </a:t>
              </a:r>
              <a:r>
                <a:rPr lang="en-US" sz="3000" dirty="0" err="1">
                  <a:solidFill>
                    <a:schemeClr val="tx2"/>
                  </a:solidFill>
                </a:rPr>
                <a:t>gi</a:t>
              </a:r>
              <a:r>
                <a:rPr lang="en-US" sz="3000" dirty="0">
                  <a:solidFill>
                    <a:schemeClr val="tx2"/>
                  </a:solidFill>
                </a:rPr>
                <a:t>¸ </a:t>
              </a:r>
              <a:r>
                <a:rPr lang="en-US" sz="3000" dirty="0" err="1">
                  <a:solidFill>
                    <a:schemeClr val="tx2"/>
                  </a:solidFill>
                </a:rPr>
                <a:t>trÞ</a:t>
              </a:r>
              <a:r>
                <a:rPr lang="en-US" sz="3000" dirty="0">
                  <a:solidFill>
                    <a:schemeClr val="tx2"/>
                  </a:solidFill>
                </a:rPr>
                <a:t> </a:t>
              </a:r>
              <a:r>
                <a:rPr lang="en-US" sz="3000" dirty="0" err="1">
                  <a:solidFill>
                    <a:schemeClr val="tx2"/>
                  </a:solidFill>
                </a:rPr>
                <a:t>ph©n</a:t>
              </a:r>
              <a:r>
                <a:rPr lang="en-US" sz="3000" dirty="0">
                  <a:solidFill>
                    <a:schemeClr val="tx2"/>
                  </a:solidFill>
                </a:rPr>
                <a:t> </a:t>
              </a:r>
              <a:r>
                <a:rPr lang="en-US" sz="3000" dirty="0" err="1">
                  <a:solidFill>
                    <a:schemeClr val="tx2"/>
                  </a:solidFill>
                </a:rPr>
                <a:t>thøc</a:t>
              </a:r>
              <a:r>
                <a:rPr lang="en-US" sz="3000" dirty="0">
                  <a:solidFill>
                    <a:schemeClr val="tx2"/>
                  </a:solidFill>
                </a:rPr>
                <a:t>         </a:t>
              </a:r>
              <a:r>
                <a:rPr lang="en-US" sz="3000" dirty="0" smtClean="0">
                  <a:solidFill>
                    <a:schemeClr val="tx2"/>
                  </a:solidFill>
                </a:rPr>
                <a:t> </a:t>
              </a:r>
              <a:r>
                <a:rPr lang="en-US" sz="3000" dirty="0" err="1" smtClean="0">
                  <a:solidFill>
                    <a:schemeClr val="tx2"/>
                  </a:solidFill>
                </a:rPr>
                <a:t>kh«ng</a:t>
              </a:r>
              <a:r>
                <a:rPr lang="en-US" sz="3000" dirty="0" smtClean="0">
                  <a:solidFill>
                    <a:schemeClr val="tx2"/>
                  </a:solidFill>
                </a:rPr>
                <a:t> </a:t>
              </a:r>
              <a:r>
                <a:rPr lang="en-US" sz="3000" dirty="0" err="1">
                  <a:solidFill>
                    <a:schemeClr val="tx2"/>
                  </a:solidFill>
                </a:rPr>
                <a:t>x¸c</a:t>
              </a:r>
              <a:r>
                <a:rPr lang="en-US" sz="3000" dirty="0">
                  <a:solidFill>
                    <a:schemeClr val="tx2"/>
                  </a:solidFill>
                </a:rPr>
                <a:t> ®</a:t>
              </a:r>
              <a:r>
                <a:rPr lang="en-US" sz="3000" dirty="0" err="1">
                  <a:solidFill>
                    <a:schemeClr val="tx2"/>
                  </a:solidFill>
                </a:rPr>
                <a:t>Þnh</a:t>
              </a:r>
              <a:r>
                <a:rPr lang="en-US" sz="3000" dirty="0">
                  <a:solidFill>
                    <a:schemeClr val="tx2"/>
                  </a:solidFill>
                </a:rPr>
                <a:t>.</a:t>
              </a:r>
              <a:endParaRPr lang="en-US" sz="3000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1790" name="Object 46"/>
            <p:cNvGraphicFramePr>
              <a:graphicFrameLocks noChangeAspect="1"/>
            </p:cNvGraphicFramePr>
            <p:nvPr/>
          </p:nvGraphicFramePr>
          <p:xfrm>
            <a:off x="1861" y="3312"/>
            <a:ext cx="44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5" name="Equation" r:id="rId12" imgW="330120" imgH="393480" progId="">
                    <p:embed/>
                  </p:oleObj>
                </mc:Choice>
                <mc:Fallback>
                  <p:oleObj name="Equation" r:id="rId12" imgW="330120" imgH="393480" progId="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1" y="3312"/>
                          <a:ext cx="443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792" name="Group 48"/>
          <p:cNvGrpSpPr>
            <a:grpSpLocks/>
          </p:cNvGrpSpPr>
          <p:nvPr/>
        </p:nvGrpSpPr>
        <p:grpSpPr bwMode="auto">
          <a:xfrm>
            <a:off x="86794" y="5712634"/>
            <a:ext cx="8763000" cy="1771651"/>
            <a:chOff x="5" y="453"/>
            <a:chExt cx="5520" cy="1116"/>
          </a:xfrm>
        </p:grpSpPr>
        <p:sp>
          <p:nvSpPr>
            <p:cNvPr id="31793" name="Text Box 49"/>
            <p:cNvSpPr txBox="1">
              <a:spLocks noChangeArrowheads="1"/>
            </p:cNvSpPr>
            <p:nvPr/>
          </p:nvSpPr>
          <p:spPr bwMode="auto">
            <a:xfrm>
              <a:off x="5" y="453"/>
              <a:ext cx="552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dirty="0">
                  <a:solidFill>
                    <a:srgbClr val="EC3814"/>
                  </a:solidFill>
                  <a:latin typeface="Times New Roman" pitchFamily="18" charset="0"/>
                </a:rPr>
                <a:t>?1</a:t>
              </a:r>
              <a:r>
                <a:rPr lang="en-US" sz="3200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Giá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trị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x = 1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có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phải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là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 smtClean="0">
                  <a:solidFill>
                    <a:srgbClr val="FF6699"/>
                  </a:solidFill>
                  <a:latin typeface="Times New Roman" pitchFamily="18" charset="0"/>
                </a:rPr>
                <a:t>nghiệm</a:t>
              </a:r>
              <a:r>
                <a:rPr lang="en-US" sz="3200" dirty="0" smtClean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của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phương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trình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 </a:t>
              </a:r>
              <a:r>
                <a:rPr lang="en-US" sz="3200" dirty="0" err="1">
                  <a:solidFill>
                    <a:srgbClr val="FF6699"/>
                  </a:solidFill>
                  <a:latin typeface="Times New Roman" pitchFamily="18" charset="0"/>
                </a:rPr>
                <a:t>không</a:t>
              </a:r>
              <a:r>
                <a:rPr lang="en-US" sz="3200" dirty="0">
                  <a:solidFill>
                    <a:srgbClr val="FF6699"/>
                  </a:solidFill>
                  <a:latin typeface="Times New Roman" pitchFamily="18" charset="0"/>
                </a:rPr>
                <a:t>? </a:t>
              </a:r>
              <a:r>
                <a:rPr lang="en-US" sz="3200" dirty="0">
                  <a:solidFill>
                    <a:srgbClr val="FF6699"/>
                  </a:solidFill>
                </a:rPr>
                <a:t>V× </a:t>
              </a:r>
              <a:r>
                <a:rPr lang="en-US" sz="3200" dirty="0" err="1">
                  <a:solidFill>
                    <a:srgbClr val="FF6699"/>
                  </a:solidFill>
                </a:rPr>
                <a:t>sao</a:t>
              </a:r>
              <a:r>
                <a:rPr lang="en-US" sz="3200" dirty="0">
                  <a:solidFill>
                    <a:srgbClr val="FF6699"/>
                  </a:solidFill>
                </a:rPr>
                <a:t>?</a:t>
              </a:r>
              <a:endParaRPr lang="en-US" sz="3200" dirty="0">
                <a:solidFill>
                  <a:srgbClr val="FF6699"/>
                </a:solidFill>
                <a:latin typeface="Times New Roman" pitchFamily="18" charset="0"/>
              </a:endParaRPr>
            </a:p>
          </p:txBody>
        </p:sp>
        <p:pic>
          <p:nvPicPr>
            <p:cNvPr id="31794" name="Picture 50" descr="hoi"/>
            <p:cNvPicPr>
              <a:picLocks noChangeAspect="1" noChangeArrowheads="1" noCrop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76" y="1248"/>
              <a:ext cx="234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296839" y="4562056"/>
            <a:ext cx="67818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err="1">
                <a:solidFill>
                  <a:srgbClr val="FF3300"/>
                </a:solidFill>
              </a:rPr>
              <a:t>VËy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ph­ư¬ng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tr×nh</a:t>
            </a:r>
            <a:r>
              <a:rPr lang="en-US" dirty="0">
                <a:solidFill>
                  <a:srgbClr val="FF3300"/>
                </a:solidFill>
              </a:rPr>
              <a:t> ®· </a:t>
            </a:r>
            <a:r>
              <a:rPr lang="en-US" dirty="0" err="1">
                <a:solidFill>
                  <a:srgbClr val="FF3300"/>
                </a:solidFill>
              </a:rPr>
              <a:t>cho</a:t>
            </a:r>
            <a:r>
              <a:rPr lang="en-US" dirty="0">
                <a:solidFill>
                  <a:srgbClr val="FF3300"/>
                </a:solidFill>
              </a:rPr>
              <a:t> vµ </a:t>
            </a:r>
            <a:r>
              <a:rPr lang="en-US" dirty="0" err="1" smtClean="0">
                <a:solidFill>
                  <a:srgbClr val="FF3300"/>
                </a:solidFill>
              </a:rPr>
              <a:t>ph­ư¬ng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tr×nh</a:t>
            </a:r>
            <a:r>
              <a:rPr lang="en-US" dirty="0">
                <a:solidFill>
                  <a:srgbClr val="FF3300"/>
                </a:solidFill>
              </a:rPr>
              <a:t> x=1 </a:t>
            </a:r>
          </a:p>
          <a:p>
            <a:r>
              <a:rPr lang="en-US" dirty="0" err="1">
                <a:solidFill>
                  <a:srgbClr val="FF3300"/>
                </a:solidFill>
              </a:rPr>
              <a:t>Cã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t­ư¬ng</a:t>
            </a:r>
            <a:r>
              <a:rPr lang="en-US" dirty="0" smtClean="0">
                <a:solidFill>
                  <a:srgbClr val="FF3300"/>
                </a:solidFill>
              </a:rPr>
              <a:t> ®</a:t>
            </a:r>
            <a:r>
              <a:rPr lang="en-US" dirty="0" err="1">
                <a:solidFill>
                  <a:srgbClr val="FF3300"/>
                </a:solidFill>
              </a:rPr>
              <a:t>ư</a:t>
            </a:r>
            <a:r>
              <a:rPr lang="en-US" dirty="0" err="1" smtClean="0">
                <a:solidFill>
                  <a:srgbClr val="FF3300"/>
                </a:solidFill>
              </a:rPr>
              <a:t>­¬</a:t>
            </a:r>
            <a:r>
              <a:rPr lang="en-US" dirty="0" err="1">
                <a:solidFill>
                  <a:srgbClr val="FF3300"/>
                </a:solidFill>
              </a:rPr>
              <a:t>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kh«ng</a:t>
            </a:r>
            <a:r>
              <a:rPr lang="en-US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114300" y="5552656"/>
            <a:ext cx="76962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err="1">
                <a:solidFill>
                  <a:srgbClr val="FF3300"/>
                </a:solidFill>
              </a:rPr>
              <a:t>Tr</a:t>
            </a:r>
            <a:r>
              <a:rPr lang="en-US" dirty="0">
                <a:solidFill>
                  <a:srgbClr val="FF3300"/>
                </a:solidFill>
              </a:rPr>
              <a:t>¶ </a:t>
            </a:r>
            <a:r>
              <a:rPr lang="en-US" dirty="0" err="1">
                <a:solidFill>
                  <a:srgbClr val="FF3300"/>
                </a:solidFill>
              </a:rPr>
              <a:t>lêi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 err="1">
                <a:solidFill>
                  <a:srgbClr val="0000FF"/>
                </a:solidFill>
              </a:rPr>
              <a:t>Kh«ng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t­ư¬ng</a:t>
            </a:r>
            <a:r>
              <a:rPr lang="en-US" dirty="0" smtClean="0">
                <a:solidFill>
                  <a:srgbClr val="0000FF"/>
                </a:solidFill>
              </a:rPr>
              <a:t> ®­</a:t>
            </a:r>
            <a:r>
              <a:rPr lang="en-US" dirty="0" err="1">
                <a:solidFill>
                  <a:srgbClr val="0000FF"/>
                </a:solidFill>
              </a:rPr>
              <a:t>ư</a:t>
            </a:r>
            <a:r>
              <a:rPr lang="en-US" dirty="0" err="1" smtClean="0">
                <a:solidFill>
                  <a:srgbClr val="0000FF"/>
                </a:solidFill>
              </a:rPr>
              <a:t>¬ng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v× </a:t>
            </a:r>
            <a:r>
              <a:rPr lang="en-US" dirty="0" err="1">
                <a:solidFill>
                  <a:srgbClr val="0000FF"/>
                </a:solidFill>
              </a:rPr>
              <a:t>kh«ng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cã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cïng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tËp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nghiÖm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342900" y="4268791"/>
            <a:ext cx="800100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Qua </a:t>
            </a:r>
            <a:r>
              <a:rPr lang="en-US" dirty="0" err="1"/>
              <a:t>vÝ</a:t>
            </a:r>
            <a:r>
              <a:rPr lang="en-US" dirty="0"/>
              <a:t> </a:t>
            </a:r>
            <a:r>
              <a:rPr lang="en-US" dirty="0" err="1"/>
              <a:t>dô</a:t>
            </a:r>
            <a:r>
              <a:rPr lang="en-US" dirty="0"/>
              <a:t> </a:t>
            </a:r>
            <a:r>
              <a:rPr lang="en-US" dirty="0" err="1"/>
              <a:t>nµy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ta </a:t>
            </a:r>
            <a:r>
              <a:rPr lang="en-US" dirty="0" err="1"/>
              <a:t>thÊy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 smtClean="0"/>
              <a:t>biÕn</a:t>
            </a:r>
            <a:r>
              <a:rPr lang="en-US" dirty="0" smtClean="0"/>
              <a:t> </a:t>
            </a:r>
            <a:r>
              <a:rPr lang="en-US" dirty="0"/>
              <a:t>®</a:t>
            </a:r>
            <a:r>
              <a:rPr lang="en-US" dirty="0" err="1"/>
              <a:t>æi</a:t>
            </a:r>
            <a:r>
              <a:rPr lang="en-US" dirty="0"/>
              <a:t> </a:t>
            </a:r>
            <a:r>
              <a:rPr lang="en-US" dirty="0" err="1" smtClean="0"/>
              <a:t>ph­ư¬ng</a:t>
            </a:r>
            <a:r>
              <a:rPr lang="en-US" dirty="0" smtClean="0"/>
              <a:t> </a:t>
            </a:r>
            <a:r>
              <a:rPr lang="en-US" dirty="0" err="1"/>
              <a:t>tr×nh</a:t>
            </a:r>
            <a:r>
              <a:rPr lang="en-US" dirty="0"/>
              <a:t> mµ</a:t>
            </a:r>
          </a:p>
          <a:p>
            <a:r>
              <a:rPr lang="en-US" dirty="0" err="1"/>
              <a:t>lµm</a:t>
            </a:r>
            <a:r>
              <a:rPr lang="en-US" dirty="0"/>
              <a:t> </a:t>
            </a:r>
            <a:r>
              <a:rPr lang="en-US" dirty="0" err="1"/>
              <a:t>mÊt</a:t>
            </a:r>
            <a:r>
              <a:rPr lang="en-US" dirty="0"/>
              <a:t> </a:t>
            </a:r>
            <a:r>
              <a:rPr lang="en-US" dirty="0" err="1"/>
              <a:t>mÉu</a:t>
            </a:r>
            <a:r>
              <a:rPr lang="en-US" dirty="0"/>
              <a:t> </a:t>
            </a:r>
            <a:r>
              <a:rPr lang="en-US" u="sng" dirty="0" err="1">
                <a:solidFill>
                  <a:srgbClr val="FF3300"/>
                </a:solidFill>
              </a:rPr>
              <a:t>chøa</a:t>
            </a:r>
            <a:r>
              <a:rPr lang="en-US" u="sng" dirty="0">
                <a:solidFill>
                  <a:srgbClr val="FF3300"/>
                </a:solidFill>
              </a:rPr>
              <a:t> </a:t>
            </a:r>
            <a:r>
              <a:rPr lang="en-US" u="sng" dirty="0" err="1">
                <a:solidFill>
                  <a:srgbClr val="FF3300"/>
                </a:solidFill>
              </a:rPr>
              <a:t>Èn</a:t>
            </a:r>
            <a:r>
              <a:rPr lang="en-US" dirty="0"/>
              <a:t> </a:t>
            </a:r>
            <a:r>
              <a:rPr lang="en-US" dirty="0" err="1"/>
              <a:t>cña</a:t>
            </a:r>
            <a:r>
              <a:rPr lang="en-US" dirty="0"/>
              <a:t> </a:t>
            </a:r>
            <a:r>
              <a:rPr lang="en-US" dirty="0" err="1" smtClean="0"/>
              <a:t>phư­¬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tr×nh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× </a:t>
            </a:r>
            <a:r>
              <a:rPr lang="en-US" dirty="0" err="1" smtClean="0"/>
              <a:t>ph­ư¬ng</a:t>
            </a:r>
            <a:r>
              <a:rPr lang="en-US" dirty="0" smtClean="0"/>
              <a:t> </a:t>
            </a:r>
            <a:r>
              <a:rPr lang="en-US" dirty="0" err="1"/>
              <a:t>tr×nh</a:t>
            </a:r>
            <a:endParaRPr lang="en-US" dirty="0"/>
          </a:p>
          <a:p>
            <a:r>
              <a:rPr lang="en-US" dirty="0" err="1"/>
              <a:t>nhËn</a:t>
            </a:r>
            <a:r>
              <a:rPr lang="en-US" dirty="0"/>
              <a:t> </a:t>
            </a:r>
            <a:r>
              <a:rPr lang="en-US" dirty="0" smtClean="0"/>
              <a:t>®­</a:t>
            </a:r>
            <a:r>
              <a:rPr lang="en-US" dirty="0" err="1"/>
              <a:t>ư</a:t>
            </a:r>
            <a:r>
              <a:rPr lang="en-US" dirty="0" err="1" smtClean="0"/>
              <a:t>îc</a:t>
            </a:r>
            <a:r>
              <a:rPr lang="en-US" dirty="0" smtClean="0"/>
              <a:t> </a:t>
            </a:r>
            <a:r>
              <a:rPr lang="en-US" dirty="0" err="1"/>
              <a:t>cã</a:t>
            </a:r>
            <a:r>
              <a:rPr lang="en-US" dirty="0"/>
              <a:t> </a:t>
            </a:r>
            <a:r>
              <a:rPr lang="en-US" dirty="0" err="1"/>
              <a:t>thÓ</a:t>
            </a:r>
            <a:r>
              <a:rPr lang="en-US" dirty="0"/>
              <a:t> </a:t>
            </a:r>
            <a:r>
              <a:rPr lang="en-US" dirty="0" err="1">
                <a:solidFill>
                  <a:srgbClr val="FF3300"/>
                </a:solidFill>
              </a:rPr>
              <a:t>kh«ng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t­ư¬ng</a:t>
            </a:r>
            <a:r>
              <a:rPr lang="en-US" dirty="0" smtClean="0">
                <a:solidFill>
                  <a:srgbClr val="FF3300"/>
                </a:solidFill>
              </a:rPr>
              <a:t> ®­</a:t>
            </a:r>
            <a:r>
              <a:rPr lang="en-US" dirty="0" err="1">
                <a:solidFill>
                  <a:srgbClr val="FF3300"/>
                </a:solidFill>
              </a:rPr>
              <a:t>ư</a:t>
            </a:r>
            <a:r>
              <a:rPr lang="en-US" dirty="0" err="1" smtClean="0">
                <a:solidFill>
                  <a:srgbClr val="FF3300"/>
                </a:solidFill>
              </a:rPr>
              <a:t>¬ng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víi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phư­¬</a:t>
            </a:r>
            <a:r>
              <a:rPr lang="en-US" dirty="0" err="1">
                <a:solidFill>
                  <a:srgbClr val="FF3300"/>
                </a:solidFill>
              </a:rPr>
              <a:t>ng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tr×nh</a:t>
            </a:r>
            <a:r>
              <a:rPr lang="en-US" dirty="0">
                <a:solidFill>
                  <a:srgbClr val="FF3300"/>
                </a:solidFill>
              </a:rPr>
              <a:t> </a:t>
            </a:r>
          </a:p>
          <a:p>
            <a:r>
              <a:rPr lang="en-US" dirty="0">
                <a:solidFill>
                  <a:srgbClr val="FF3300"/>
                </a:solidFill>
              </a:rPr>
              <a:t>ban ®</a:t>
            </a:r>
            <a:r>
              <a:rPr lang="en-US" dirty="0" err="1">
                <a:solidFill>
                  <a:srgbClr val="FF3300"/>
                </a:solidFill>
              </a:rPr>
              <a:t>Çu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307075" y="4547508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Vậy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khi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giải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một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phương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trình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chứa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ẩn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ở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mẫu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ta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phải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tìm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điều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kiện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xác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định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của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phương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2"/>
                </a:solidFill>
                <a:latin typeface="Times New Roman" pitchFamily="18" charset="0"/>
              </a:rPr>
              <a:t>trình</a:t>
            </a:r>
            <a:r>
              <a:rPr lang="en-US" sz="30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2295525" y="47625"/>
            <a:ext cx="47910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20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8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20"/>
                            </p:stCondLst>
                            <p:childTnLst>
                              <p:par>
                                <p:cTn id="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31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31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/>
      <p:bldP spid="31752" grpId="0"/>
      <p:bldP spid="31756" grpId="0" animBg="1"/>
      <p:bldP spid="31756" grpId="1" animBg="1"/>
      <p:bldP spid="31760" grpId="0" animBg="1"/>
      <p:bldP spid="31760" grpId="1" animBg="1"/>
      <p:bldP spid="31761" grpId="0" animBg="1"/>
      <p:bldP spid="31761" grpId="1" animBg="1"/>
      <p:bldP spid="31762" grpId="0" animBg="1"/>
      <p:bldP spid="31762" grpId="1" animBg="1"/>
      <p:bldP spid="31763" grpId="0" animBg="1"/>
      <p:bldP spid="31763" grpId="1" animBg="1"/>
      <p:bldP spid="31764" grpId="0" animBg="1"/>
      <p:bldP spid="31764" grpId="1" animBg="1"/>
      <p:bldP spid="31795" grpId="0"/>
      <p:bldP spid="31795" grpId="1"/>
      <p:bldP spid="31796" grpId="0"/>
      <p:bldP spid="31796" grpId="1"/>
      <p:bldP spid="31797" grpId="0"/>
      <p:bldP spid="31797" grpId="1"/>
      <p:bldP spid="31798" grpId="0"/>
      <p:bldP spid="881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990600"/>
            <a:ext cx="3962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một phương trình 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572000" y="1447800"/>
          <a:ext cx="10509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3" imgW="761760" imgH="393480" progId="">
                  <p:embed/>
                </p:oleObj>
              </mc:Choice>
              <mc:Fallback>
                <p:oleObj name="Equation" r:id="rId3" imgW="76176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47800"/>
                        <a:ext cx="10509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553200" y="1447800"/>
          <a:ext cx="1676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5" imgW="1130040" imgH="393480" progId="">
                  <p:embed/>
                </p:oleObj>
              </mc:Choice>
              <mc:Fallback>
                <p:oleObj name="Equation" r:id="rId5" imgW="113004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447800"/>
                        <a:ext cx="16764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15000" y="2286000"/>
            <a:ext cx="757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rgbClr val="FF3300"/>
                </a:solidFill>
                <a:latin typeface="Times New Roman" pitchFamily="18" charset="0"/>
              </a:rPr>
              <a:t>Giải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33888" y="2743200"/>
            <a:ext cx="454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lphaLcParenR"/>
            </a:pPr>
            <a:r>
              <a:rPr lang="en-US" sz="2000">
                <a:solidFill>
                  <a:schemeClr val="accent2"/>
                </a:solidFill>
              </a:rPr>
              <a:t>ĐKXĐ:</a:t>
            </a:r>
            <a:r>
              <a:rPr lang="en-US" sz="2000"/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x – 2 </a:t>
            </a:r>
            <a:r>
              <a:rPr lang="en-US" sz="2000">
                <a:solidFill>
                  <a:schemeClr val="accent2"/>
                </a:solidFill>
              </a:rPr>
              <a:t>≠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0 &lt;=&gt; x </a:t>
            </a:r>
            <a:r>
              <a:rPr lang="en-US" sz="2000">
                <a:solidFill>
                  <a:schemeClr val="accent2"/>
                </a:solidFill>
              </a:rPr>
              <a:t>≠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2 </a:t>
            </a:r>
            <a:endParaRPr lang="en-US" sz="20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45450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b) </a:t>
            </a:r>
            <a:r>
              <a:rPr lang="en-US" sz="2000">
                <a:solidFill>
                  <a:schemeClr val="accent2"/>
                </a:solidFill>
              </a:rPr>
              <a:t>ĐKXĐ:</a:t>
            </a:r>
            <a:r>
              <a:rPr lang="en-US"/>
              <a:t>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x – 1 </a:t>
            </a:r>
            <a:r>
              <a:rPr lang="en-US" sz="2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≠ 0 khi x ≠ 1 và x + 2 ≠ 0 khi x ≠ - 2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276725" y="646113"/>
            <a:ext cx="478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Ví dụ 1 : Tìm điều kiện xác định của mỗi phương trình sau :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0" y="609600"/>
            <a:ext cx="388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600" u="sng">
                <a:solidFill>
                  <a:schemeClr val="accent2"/>
                </a:solidFill>
                <a:latin typeface="Times New Roman" pitchFamily="18" charset="0"/>
              </a:rPr>
              <a:t>1. Ví dụ mở đầu :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210050" y="685800"/>
            <a:ext cx="0" cy="5791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186238" y="4800600"/>
            <a:ext cx="5334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>
                <a:solidFill>
                  <a:srgbClr val="FF3300"/>
                </a:solidFill>
                <a:latin typeface=".VnTimeH" pitchFamily="34" charset="0"/>
              </a:rPr>
              <a:t>®</a:t>
            </a:r>
            <a:r>
              <a:rPr lang="en-US" sz="2000" dirty="0" err="1">
                <a:solidFill>
                  <a:srgbClr val="FF3300"/>
                </a:solidFill>
                <a:latin typeface=".VnTimeH" pitchFamily="34" charset="0"/>
              </a:rPr>
              <a:t>kx</a:t>
            </a:r>
            <a:r>
              <a:rPr lang="en-US" sz="2000" dirty="0">
                <a:solidFill>
                  <a:srgbClr val="FF3300"/>
                </a:solidFill>
                <a:latin typeface=".VnTimeH" pitchFamily="34" charset="0"/>
              </a:rPr>
              <a:t>® </a:t>
            </a:r>
            <a:r>
              <a:rPr lang="en-US" sz="2000" dirty="0" err="1">
                <a:solidFill>
                  <a:srgbClr val="FF3300"/>
                </a:solidFill>
              </a:rPr>
              <a:t>cña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</a:rPr>
              <a:t>ph­ư¬ng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tr×nh</a:t>
            </a:r>
            <a:r>
              <a:rPr lang="en-US" sz="2000" dirty="0">
                <a:solidFill>
                  <a:srgbClr val="FF3300"/>
                </a:solidFill>
              </a:rPr>
              <a:t> lµ g×?</a:t>
            </a:r>
            <a:r>
              <a:rPr lang="en-US" sz="2000" dirty="0"/>
              <a:t> </a:t>
            </a:r>
            <a:endParaRPr lang="en-US" sz="2000" dirty="0">
              <a:latin typeface=".VnTimeH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1828800"/>
            <a:ext cx="5638800" cy="152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600" dirty="0"/>
              <a:t>®</a:t>
            </a:r>
            <a:r>
              <a:rPr lang="en-US" sz="2600" dirty="0" err="1"/>
              <a:t>kx</a:t>
            </a:r>
            <a:r>
              <a:rPr lang="en-US" sz="2600" dirty="0"/>
              <a:t>® </a:t>
            </a:r>
            <a:r>
              <a:rPr lang="en-US" sz="2600" dirty="0" err="1"/>
              <a:t>cña</a:t>
            </a:r>
            <a:r>
              <a:rPr lang="en-US" sz="2600" dirty="0"/>
              <a:t> </a:t>
            </a:r>
            <a:r>
              <a:rPr lang="en-US" sz="2600" dirty="0" err="1" smtClean="0"/>
              <a:t>phư­¬</a:t>
            </a:r>
            <a:r>
              <a:rPr lang="en-US" sz="2600" dirty="0" err="1"/>
              <a:t>ng</a:t>
            </a:r>
            <a:r>
              <a:rPr lang="en-US" sz="2600" dirty="0"/>
              <a:t> </a:t>
            </a:r>
            <a:r>
              <a:rPr lang="en-US" sz="2600" dirty="0" err="1"/>
              <a:t>tr×nh</a:t>
            </a:r>
            <a:r>
              <a:rPr lang="en-US" sz="2600" dirty="0"/>
              <a:t> lµ </a:t>
            </a:r>
            <a:r>
              <a:rPr lang="en-US" sz="2600" dirty="0">
                <a:solidFill>
                  <a:srgbClr val="FF3300"/>
                </a:solidFill>
              </a:rPr>
              <a:t>®</a:t>
            </a:r>
            <a:r>
              <a:rPr lang="en-US" sz="2600" dirty="0" err="1">
                <a:solidFill>
                  <a:srgbClr val="FF3300"/>
                </a:solidFill>
              </a:rPr>
              <a:t>iÒu</a:t>
            </a:r>
            <a:endParaRPr lang="en-US" sz="2600" dirty="0">
              <a:solidFill>
                <a:srgbClr val="FF3300"/>
              </a:solidFill>
            </a:endParaRPr>
          </a:p>
          <a:p>
            <a:pPr algn="l"/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kiÖn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cña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Èn</a:t>
            </a:r>
            <a:r>
              <a:rPr lang="en-US" sz="2600" dirty="0">
                <a:solidFill>
                  <a:srgbClr val="FF3300"/>
                </a:solidFill>
              </a:rPr>
              <a:t> ®Ó </a:t>
            </a:r>
            <a:r>
              <a:rPr lang="en-US" sz="2600" dirty="0" err="1">
                <a:solidFill>
                  <a:srgbClr val="FF3300"/>
                </a:solidFill>
              </a:rPr>
              <a:t>tÊt</a:t>
            </a:r>
            <a:r>
              <a:rPr lang="en-US" sz="2600" dirty="0">
                <a:solidFill>
                  <a:srgbClr val="FF3300"/>
                </a:solidFill>
              </a:rPr>
              <a:t> c¶ </a:t>
            </a:r>
            <a:r>
              <a:rPr lang="en-US" sz="2600" dirty="0" err="1">
                <a:solidFill>
                  <a:srgbClr val="FF3300"/>
                </a:solidFill>
              </a:rPr>
              <a:t>c¸c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mÉu</a:t>
            </a:r>
            <a:endParaRPr lang="en-US" sz="2600" dirty="0">
              <a:solidFill>
                <a:srgbClr val="FF3300"/>
              </a:solidFill>
            </a:endParaRPr>
          </a:p>
          <a:p>
            <a:pPr algn="l"/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trong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 smtClean="0">
                <a:solidFill>
                  <a:srgbClr val="FF3300"/>
                </a:solidFill>
              </a:rPr>
              <a:t>ph­ư¬ng</a:t>
            </a:r>
            <a:r>
              <a:rPr lang="en-US" sz="2600" dirty="0" smtClean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tr×nh</a:t>
            </a:r>
            <a:r>
              <a:rPr lang="en-US" sz="2600" dirty="0">
                <a:solidFill>
                  <a:srgbClr val="FF3300"/>
                </a:solidFill>
              </a:rPr>
              <a:t> ®</a:t>
            </a:r>
            <a:r>
              <a:rPr lang="en-US" sz="2600" dirty="0" err="1">
                <a:solidFill>
                  <a:srgbClr val="FF3300"/>
                </a:solidFill>
              </a:rPr>
              <a:t>Òu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>
                <a:solidFill>
                  <a:srgbClr val="FF3300"/>
                </a:solidFill>
              </a:rPr>
              <a:t>kh¸c</a:t>
            </a:r>
            <a:r>
              <a:rPr lang="en-US" sz="2600" dirty="0">
                <a:solidFill>
                  <a:srgbClr val="FF3300"/>
                </a:solidFill>
              </a:rPr>
              <a:t> 0 </a:t>
            </a:r>
          </a:p>
        </p:txBody>
      </p:sp>
      <p:pic>
        <p:nvPicPr>
          <p:cNvPr id="9232" name="Picture 16" descr="Suy ngh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07275" y="4873625"/>
            <a:ext cx="1736725" cy="1984375"/>
          </a:xfrm>
          <a:prstGeom prst="rect">
            <a:avLst/>
          </a:prstGeom>
          <a:noFill/>
        </p:spPr>
      </p:pic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6324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2" grpId="0"/>
      <p:bldP spid="9223" grpId="0"/>
      <p:bldP spid="9225" grpId="0"/>
      <p:bldP spid="9230" grpId="0"/>
      <p:bldP spid="9231" grpId="0"/>
      <p:bldP spid="88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 u="sng" dirty="0" err="1">
                <a:solidFill>
                  <a:srgbClr val="9900FF"/>
                </a:solidFill>
              </a:rPr>
              <a:t>Bµi</a:t>
            </a:r>
            <a:r>
              <a:rPr lang="en-US" b="1" i="1" u="sng" dirty="0">
                <a:solidFill>
                  <a:srgbClr val="9900FF"/>
                </a:solidFill>
              </a:rPr>
              <a:t> </a:t>
            </a:r>
            <a:r>
              <a:rPr lang="en-US" b="1" i="1" u="sng" dirty="0" err="1">
                <a:solidFill>
                  <a:srgbClr val="9900FF"/>
                </a:solidFill>
              </a:rPr>
              <a:t>tËp</a:t>
            </a:r>
            <a:r>
              <a:rPr lang="en-US" b="1" i="1" u="sng" dirty="0">
                <a:solidFill>
                  <a:srgbClr val="9900FF"/>
                </a:solidFill>
              </a:rPr>
              <a:t> </a:t>
            </a:r>
            <a:r>
              <a:rPr lang="en-US" b="1" i="1" dirty="0">
                <a:solidFill>
                  <a:srgbClr val="9900FF"/>
                </a:solidFill>
              </a:rPr>
              <a:t>: </a:t>
            </a:r>
            <a:r>
              <a:rPr lang="en-US" b="1" i="1" dirty="0" err="1">
                <a:solidFill>
                  <a:srgbClr val="9900FF"/>
                </a:solidFill>
              </a:rPr>
              <a:t>Nèi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mçi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c©u</a:t>
            </a:r>
            <a:r>
              <a:rPr lang="en-US" b="1" i="1" dirty="0">
                <a:solidFill>
                  <a:srgbClr val="9900FF"/>
                </a:solidFill>
              </a:rPr>
              <a:t> ë </a:t>
            </a:r>
            <a:r>
              <a:rPr lang="en-US" b="1" i="1" dirty="0" err="1">
                <a:solidFill>
                  <a:srgbClr val="9900FF"/>
                </a:solidFill>
              </a:rPr>
              <a:t>cét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tr¸i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víi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mét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c©u</a:t>
            </a:r>
            <a:r>
              <a:rPr lang="en-US" b="1" i="1" dirty="0">
                <a:solidFill>
                  <a:srgbClr val="9900FF"/>
                </a:solidFill>
              </a:rPr>
              <a:t> ë </a:t>
            </a:r>
            <a:r>
              <a:rPr lang="en-US" b="1" i="1" dirty="0" err="1">
                <a:solidFill>
                  <a:srgbClr val="9900FF"/>
                </a:solidFill>
              </a:rPr>
              <a:t>cét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ph¶i</a:t>
            </a:r>
            <a:r>
              <a:rPr lang="en-US" b="1" i="1" dirty="0">
                <a:solidFill>
                  <a:srgbClr val="9900FF"/>
                </a:solidFill>
              </a:rPr>
              <a:t> ®Ò </a:t>
            </a:r>
            <a:r>
              <a:rPr lang="en-US" b="1" i="1" dirty="0" smtClean="0">
                <a:solidFill>
                  <a:srgbClr val="9900FF"/>
                </a:solidFill>
              </a:rPr>
              <a:t>®</a:t>
            </a:r>
            <a:r>
              <a:rPr lang="en-US" b="1" i="1" dirty="0" err="1" smtClean="0">
                <a:solidFill>
                  <a:srgbClr val="9900FF"/>
                </a:solidFill>
              </a:rPr>
              <a:t>ưîc</a:t>
            </a:r>
            <a:r>
              <a:rPr lang="en-US" b="1" i="1" dirty="0" smtClean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kÕt</a:t>
            </a:r>
            <a:r>
              <a:rPr lang="en-US" b="1" i="1" dirty="0">
                <a:solidFill>
                  <a:srgbClr val="9900FF"/>
                </a:solidFill>
              </a:rPr>
              <a:t> </a:t>
            </a:r>
            <a:r>
              <a:rPr lang="en-US" b="1" i="1" dirty="0" err="1">
                <a:solidFill>
                  <a:srgbClr val="9900FF"/>
                </a:solidFill>
              </a:rPr>
              <a:t>qña</a:t>
            </a:r>
            <a:r>
              <a:rPr lang="en-US" b="1" i="1" dirty="0">
                <a:solidFill>
                  <a:srgbClr val="9900FF"/>
                </a:solidFill>
              </a:rPr>
              <a:t> ®</a:t>
            </a:r>
            <a:r>
              <a:rPr lang="en-US" b="1" i="1" dirty="0" err="1">
                <a:solidFill>
                  <a:srgbClr val="9900FF"/>
                </a:solidFill>
              </a:rPr>
              <a:t>óng</a:t>
            </a:r>
            <a:endParaRPr lang="en-US" b="1" i="1" dirty="0">
              <a:solidFill>
                <a:srgbClr val="9900FF"/>
              </a:solidFill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27088" y="2565400"/>
          <a:ext cx="2952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6" name="Equation" r:id="rId3" imgW="1041120" imgH="393480" progId="Equation.DSMT4">
                  <p:embed/>
                </p:oleObj>
              </mc:Choice>
              <mc:Fallback>
                <p:oleObj name="Equation" r:id="rId3" imgW="10411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65400"/>
                        <a:ext cx="29527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914400" y="1524000"/>
          <a:ext cx="266382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7" name="Equation" r:id="rId5" imgW="799920" imgH="393480" progId="Equation.DSMT4">
                  <p:embed/>
                </p:oleObj>
              </mc:Choice>
              <mc:Fallback>
                <p:oleObj name="Equation" r:id="rId5" imgW="7999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2663825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14605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a)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4925" y="27813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b)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011863" y="83661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§KX§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0" y="3773488"/>
            <a:ext cx="682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c)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356100" y="1614488"/>
            <a:ext cx="3578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1) </a:t>
            </a:r>
            <a:r>
              <a:rPr lang="en-US" sz="2400" b="1" i="1"/>
              <a:t>x </a:t>
            </a:r>
            <a:r>
              <a:rPr lang="en-US" sz="2400" b="1">
                <a:latin typeface="Arial" charset="0"/>
              </a:rPr>
              <a:t> ≠ 2 </a:t>
            </a:r>
            <a:r>
              <a:rPr lang="en-US" sz="2400" b="1"/>
              <a:t>vµ</a:t>
            </a:r>
            <a:r>
              <a:rPr lang="en-US" sz="2400">
                <a:latin typeface="Arial" charset="0"/>
              </a:rPr>
              <a:t> </a:t>
            </a:r>
            <a:r>
              <a:rPr lang="en-US" sz="2400"/>
              <a:t>x</a:t>
            </a:r>
            <a:r>
              <a:rPr lang="en-US" sz="2400" b="1">
                <a:latin typeface="Arial" charset="0"/>
              </a:rPr>
              <a:t>≠ -2</a:t>
            </a:r>
            <a:endParaRPr lang="en-US" sz="2400">
              <a:latin typeface="Arial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0" y="4792663"/>
            <a:ext cx="731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d)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4191000" y="1371600"/>
            <a:ext cx="1588" cy="4967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267200" y="3810000"/>
            <a:ext cx="3398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3) </a:t>
            </a:r>
            <a:r>
              <a:rPr lang="en-US" sz="2400" b="1" i="1"/>
              <a:t>x </a:t>
            </a:r>
            <a:r>
              <a:rPr lang="en-US" sz="2400" b="1">
                <a:latin typeface="Arial" charset="0"/>
              </a:rPr>
              <a:t> ≠ 3 </a:t>
            </a:r>
            <a:r>
              <a:rPr lang="en-US" sz="2400" b="1"/>
              <a:t>vµ</a:t>
            </a:r>
            <a:r>
              <a:rPr lang="en-US" sz="2400">
                <a:latin typeface="Arial" charset="0"/>
              </a:rPr>
              <a:t> </a:t>
            </a:r>
            <a:r>
              <a:rPr lang="en-US" sz="2400"/>
              <a:t>x</a:t>
            </a:r>
            <a:r>
              <a:rPr lang="en-US" sz="2400" b="1">
                <a:latin typeface="Arial" charset="0"/>
              </a:rPr>
              <a:t>≠ -2</a:t>
            </a:r>
            <a:endParaRPr lang="en-US" sz="2400">
              <a:latin typeface="Arial" charset="0"/>
            </a:endParaRPr>
          </a:p>
        </p:txBody>
      </p:sp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684213" y="3543300"/>
          <a:ext cx="334803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8" name="Equation" r:id="rId7" imgW="1269720" imgH="393480" progId="Equation.DSMT4">
                  <p:embed/>
                </p:oleObj>
              </mc:Choice>
              <mc:Fallback>
                <p:oleObj name="Equation" r:id="rId7" imgW="126972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543300"/>
                        <a:ext cx="3348037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5" name="Object 15"/>
          <p:cNvGraphicFramePr>
            <a:graphicFrameLocks noChangeAspect="1"/>
          </p:cNvGraphicFramePr>
          <p:nvPr/>
        </p:nvGraphicFramePr>
        <p:xfrm>
          <a:off x="900113" y="4652963"/>
          <a:ext cx="29511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9" name="Equation" r:id="rId9" imgW="1066680" imgH="393480" progId="Equation.DSMT4">
                  <p:embed/>
                </p:oleObj>
              </mc:Choice>
              <mc:Fallback>
                <p:oleObj name="Equation" r:id="rId9" imgW="106668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652963"/>
                        <a:ext cx="2951162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43400" y="5881688"/>
            <a:ext cx="321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5) </a:t>
            </a:r>
            <a:r>
              <a:rPr lang="en-US" sz="2400" b="1" i="1"/>
              <a:t>x </a:t>
            </a:r>
            <a:r>
              <a:rPr lang="en-US" sz="2400" b="1">
                <a:latin typeface="Arial" charset="0"/>
              </a:rPr>
              <a:t> ≠ - 1</a:t>
            </a:r>
            <a:endParaRPr lang="en-US" sz="2400">
              <a:latin typeface="Arial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4267200" y="4953000"/>
            <a:ext cx="313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/>
              <a:t>4) x </a:t>
            </a:r>
            <a:r>
              <a:rPr lang="en-US" sz="2400" b="1">
                <a:latin typeface="Arial" charset="0"/>
              </a:rPr>
              <a:t> ≠ 1 </a:t>
            </a:r>
            <a:r>
              <a:rPr lang="en-US" sz="2400" b="1"/>
              <a:t>vµ x </a:t>
            </a:r>
            <a:r>
              <a:rPr lang="en-US" sz="2400" b="1">
                <a:latin typeface="Arial" charset="0"/>
              </a:rPr>
              <a:t>≠ 2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284663" y="2743200"/>
            <a:ext cx="3309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2) </a:t>
            </a:r>
            <a:r>
              <a:rPr lang="en-US" sz="2400" b="1" i="1"/>
              <a:t>x </a:t>
            </a:r>
            <a:r>
              <a:rPr lang="en-US" sz="2400" b="1">
                <a:latin typeface="Arial" charset="0"/>
              </a:rPr>
              <a:t> ≠ 1 </a:t>
            </a:r>
            <a:r>
              <a:rPr lang="en-US" sz="2400" b="1"/>
              <a:t>vµ</a:t>
            </a:r>
            <a:r>
              <a:rPr lang="en-US" sz="2400">
                <a:latin typeface="Arial" charset="0"/>
              </a:rPr>
              <a:t>  </a:t>
            </a:r>
            <a:r>
              <a:rPr lang="en-US" sz="2400"/>
              <a:t>x</a:t>
            </a:r>
            <a:r>
              <a:rPr lang="en-US" sz="2400" b="1">
                <a:latin typeface="Arial" charset="0"/>
              </a:rPr>
              <a:t>≠ -1</a:t>
            </a:r>
            <a:endParaRPr lang="en-US" sz="2400">
              <a:latin typeface="Arial" charset="0"/>
            </a:endParaRP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3505200" y="2057400"/>
            <a:ext cx="792163" cy="1008063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V="1">
            <a:off x="3733800" y="2057400"/>
            <a:ext cx="1143000" cy="10239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3810000" y="3962400"/>
            <a:ext cx="533400" cy="76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3733800" y="5181600"/>
            <a:ext cx="685800" cy="762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0" y="14478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a)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0" y="14605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/>
              <a:t>a)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827088" y="836613"/>
            <a:ext cx="2808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/>
              <a:t>Ph­ư¬ng</a:t>
            </a:r>
            <a:r>
              <a:rPr lang="en-US" dirty="0" smtClean="0"/>
              <a:t> </a:t>
            </a:r>
            <a:r>
              <a:rPr lang="en-US" dirty="0" err="1"/>
              <a:t>tr×nh</a:t>
            </a:r>
            <a:endParaRPr lang="en-US" dirty="0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6019800" y="838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§KX§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5" grpId="0"/>
      <p:bldP spid="61446" grpId="0"/>
      <p:bldP spid="61449" grpId="0"/>
      <p:bldP spid="61450" grpId="0"/>
      <p:bldP spid="61451" grpId="0"/>
      <p:bldP spid="61453" grpId="0"/>
      <p:bldP spid="61456" grpId="0"/>
      <p:bldP spid="61457" grpId="0"/>
      <p:bldP spid="61458" grpId="0"/>
      <p:bldP spid="61459" grpId="0" animBg="1"/>
      <p:bldP spid="61460" grpId="0" animBg="1"/>
      <p:bldP spid="61461" grpId="0" animBg="1"/>
      <p:bldP spid="61462" grpId="0" animBg="1"/>
      <p:bldP spid="61464" grpId="0"/>
      <p:bldP spid="61466" grpId="0"/>
      <p:bldP spid="61470" grpId="0"/>
      <p:bldP spid="614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0" y="27432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3.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Giải</a:t>
            </a: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phương</a:t>
            </a: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trình</a:t>
            </a: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chứa</a:t>
            </a: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ẩn</a:t>
            </a:r>
            <a:r>
              <a:rPr lang="en-US" sz="2000" u="sng" dirty="0">
                <a:solidFill>
                  <a:schemeClr val="accent2"/>
                </a:solidFill>
                <a:latin typeface="Times New Roman" pitchFamily="18" charset="0"/>
              </a:rPr>
              <a:t> ở </a:t>
            </a:r>
            <a:r>
              <a:rPr lang="en-US" sz="2000" u="sng" dirty="0" err="1">
                <a:solidFill>
                  <a:schemeClr val="accent2"/>
                </a:solidFill>
                <a:latin typeface="Times New Roman" pitchFamily="18" charset="0"/>
              </a:rPr>
              <a:t>mẫu</a:t>
            </a:r>
            <a:endParaRPr lang="en-US" sz="2000" u="sng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648200" y="609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Ví dụ 2 : Giải phương trình </a:t>
            </a:r>
          </a:p>
        </p:txBody>
      </p:sp>
      <p:graphicFrame>
        <p:nvGraphicFramePr>
          <p:cNvPr id="14373" name="Object 37"/>
          <p:cNvGraphicFramePr>
            <a:graphicFrameLocks noChangeAspect="1"/>
          </p:cNvGraphicFramePr>
          <p:nvPr/>
        </p:nvGraphicFramePr>
        <p:xfrm>
          <a:off x="5416550" y="990600"/>
          <a:ext cx="19494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1" name="Equation" r:id="rId3" imgW="1180800" imgH="419040" progId="Equation.DSMT4">
                  <p:embed/>
                </p:oleObj>
              </mc:Choice>
              <mc:Fallback>
                <p:oleObj name="Equation" r:id="rId3" imgW="1180800" imgH="4190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990600"/>
                        <a:ext cx="19494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5257800" y="2971800"/>
          <a:ext cx="2743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Equation" r:id="rId5" imgW="1663560" imgH="419040" progId="">
                  <p:embed/>
                </p:oleObj>
              </mc:Choice>
              <mc:Fallback>
                <p:oleObj name="Equation" r:id="rId5" imgW="1663560" imgH="41904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274320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5" name="Object 39"/>
          <p:cNvGraphicFramePr>
            <a:graphicFrameLocks noChangeAspect="1"/>
          </p:cNvGraphicFramePr>
          <p:nvPr/>
        </p:nvGraphicFramePr>
        <p:xfrm>
          <a:off x="5715000" y="52578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Equation" r:id="rId7" imgW="253800" imgH="393480" progId="">
                  <p:embed/>
                </p:oleObj>
              </mc:Choice>
              <mc:Fallback>
                <p:oleObj name="Equation" r:id="rId7" imgW="253800" imgH="39348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257800"/>
                        <a:ext cx="393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4419600" y="1600200"/>
            <a:ext cx="200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Phương pháp giải </a:t>
            </a: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4343400" y="1905000"/>
            <a:ext cx="480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2000">
                <a:latin typeface="Times New Roman" pitchFamily="18" charset="0"/>
              </a:rPr>
              <a:t>ĐKXĐ : x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≠ 0 và x  ≠ 2         </a:t>
            </a:r>
          </a:p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MC: 2x(x - 2)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4343400" y="2651125"/>
            <a:ext cx="436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 Quy đồng mẫu 2 vế của phương trình :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4724400" y="36576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</a:rPr>
              <a:t>=&gt; 2(x + 2)(x – 2) = x(2x + 3)     (1a)</a:t>
            </a:r>
            <a:endParaRPr lang="en-US" sz="20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4648200" y="3962400"/>
            <a:ext cx="3973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2(x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- 4)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4630738" y="43434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-  8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4640263" y="4724400"/>
            <a:ext cx="450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- 8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 – 2x</a:t>
            </a:r>
            <a:r>
              <a:rPr lang="en-US" sz="2000" baseline="30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648200" y="5029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3x = - 8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4724400" y="5334000"/>
            <a:ext cx="2395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x = 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6172200" y="53340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( thỏa mãn  ĐKXĐ)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4419600" y="5791200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Vậy tập nghiệm của phương trình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(1)</a:t>
            </a:r>
            <a:r>
              <a:rPr lang="en-US" sz="2000">
                <a:latin typeface="Times New Roman" pitchFamily="18" charset="0"/>
              </a:rPr>
              <a:t> là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3106738" y="3200400"/>
            <a:ext cx="1676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 sz="2000"/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 rot="10800000">
            <a:off x="0" y="4572000"/>
            <a:ext cx="3981450" cy="1371600"/>
          </a:xfrm>
          <a:prstGeom prst="wedgeRectCallout">
            <a:avLst>
              <a:gd name="adj1" fmla="val -70139"/>
              <a:gd name="adj2" fmla="val 99764"/>
            </a:avLst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anchor="ctr"/>
          <a:lstStyle/>
          <a:p>
            <a:pPr algn="l"/>
            <a:r>
              <a:rPr lang="en-US" sz="1800" dirty="0"/>
              <a:t>ë </a:t>
            </a:r>
            <a:r>
              <a:rPr lang="en-US" sz="1800" dirty="0" err="1" smtClean="0"/>
              <a:t>bư­íc</a:t>
            </a:r>
            <a:r>
              <a:rPr lang="en-US" sz="1800" dirty="0" smtClean="0"/>
              <a:t> </a:t>
            </a:r>
            <a:r>
              <a:rPr lang="en-US" sz="1800" dirty="0" err="1"/>
              <a:t>nµy</a:t>
            </a:r>
            <a:r>
              <a:rPr lang="en-US" sz="1800" dirty="0"/>
              <a:t> ta </a:t>
            </a:r>
            <a:r>
              <a:rPr lang="en-US" sz="1800" dirty="0" err="1"/>
              <a:t>dïng</a:t>
            </a:r>
            <a:r>
              <a:rPr lang="en-US" sz="1800" dirty="0"/>
              <a:t> </a:t>
            </a:r>
            <a:r>
              <a:rPr lang="en-US" sz="1800" dirty="0" err="1"/>
              <a:t>kÝ</a:t>
            </a:r>
            <a:r>
              <a:rPr lang="en-US" sz="1800" dirty="0"/>
              <a:t> </a:t>
            </a:r>
            <a:r>
              <a:rPr lang="en-US" sz="1800" dirty="0" err="1"/>
              <a:t>hiÖu</a:t>
            </a:r>
            <a:r>
              <a:rPr lang="en-US" sz="1800" dirty="0"/>
              <a:t> </a:t>
            </a:r>
            <a:r>
              <a:rPr lang="en-US" sz="1800" dirty="0" err="1"/>
              <a:t>suy</a:t>
            </a:r>
            <a:r>
              <a:rPr lang="en-US" sz="1800" dirty="0"/>
              <a:t> </a:t>
            </a:r>
            <a:r>
              <a:rPr lang="en-US" sz="1800" dirty="0" err="1"/>
              <a:t>ra</a:t>
            </a:r>
            <a:r>
              <a:rPr lang="en-US" sz="1800" dirty="0"/>
              <a:t> (</a:t>
            </a:r>
            <a:r>
              <a:rPr lang="en-US" sz="1800" b="1" dirty="0">
                <a:solidFill>
                  <a:srgbClr val="FF3300"/>
                </a:solidFill>
              </a:rPr>
              <a:t>=&gt;</a:t>
            </a:r>
            <a:r>
              <a:rPr lang="en-US" sz="1800" dirty="0"/>
              <a:t>) </a:t>
            </a:r>
            <a:r>
              <a:rPr lang="en-US" sz="1800" dirty="0" err="1"/>
              <a:t>kh«ng</a:t>
            </a:r>
            <a:r>
              <a:rPr lang="en-US" sz="1800" dirty="0"/>
              <a:t> </a:t>
            </a:r>
            <a:r>
              <a:rPr lang="en-US" sz="1800" dirty="0" err="1"/>
              <a:t>dïng</a:t>
            </a:r>
            <a:r>
              <a:rPr lang="en-US" sz="1800" dirty="0"/>
              <a:t> </a:t>
            </a:r>
            <a:r>
              <a:rPr lang="en-US" sz="1800" dirty="0" err="1"/>
              <a:t>kÝ</a:t>
            </a:r>
            <a:r>
              <a:rPr lang="en-US" sz="1800" dirty="0"/>
              <a:t> </a:t>
            </a:r>
            <a:r>
              <a:rPr lang="en-US" sz="1800" dirty="0" err="1"/>
              <a:t>hiÖu</a:t>
            </a:r>
            <a:r>
              <a:rPr lang="en-US" sz="1800" dirty="0"/>
              <a:t> </a:t>
            </a:r>
            <a:r>
              <a:rPr lang="en-US" sz="1800" dirty="0" err="1" smtClean="0"/>
              <a:t>tư­¬</a:t>
            </a:r>
            <a:r>
              <a:rPr lang="en-US" sz="1800" dirty="0" err="1"/>
              <a:t>ng</a:t>
            </a:r>
            <a:r>
              <a:rPr lang="en-US" sz="1800" dirty="0"/>
              <a:t> </a:t>
            </a:r>
            <a:r>
              <a:rPr lang="en-US" sz="1800" dirty="0" smtClean="0"/>
              <a:t>®</a:t>
            </a:r>
            <a:r>
              <a:rPr lang="en-US" sz="1800" dirty="0" err="1" smtClean="0"/>
              <a:t>ư­¬</a:t>
            </a:r>
            <a:r>
              <a:rPr lang="en-US" sz="1800" dirty="0" err="1"/>
              <a:t>ng</a:t>
            </a:r>
            <a:r>
              <a:rPr lang="en-US" sz="1800" dirty="0"/>
              <a:t> (</a:t>
            </a:r>
            <a:r>
              <a:rPr lang="en-US" sz="1800" b="1" dirty="0">
                <a:solidFill>
                  <a:srgbClr val="FF3300"/>
                </a:solidFill>
                <a:sym typeface="Wingdings" pitchFamily="2" charset="2"/>
              </a:rPr>
              <a:t>&lt;=&gt;</a:t>
            </a:r>
            <a:r>
              <a:rPr lang="en-US" sz="1800" dirty="0">
                <a:sym typeface="Wingdings" pitchFamily="2" charset="2"/>
              </a:rPr>
              <a:t>)</a:t>
            </a:r>
            <a:endParaRPr lang="en-US" sz="1800" dirty="0"/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4038600" y="685800"/>
            <a:ext cx="0" cy="5791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Rectangle 60"/>
          <p:cNvSpPr>
            <a:spLocks noChangeArrowheads="1"/>
          </p:cNvSpPr>
          <p:nvPr/>
        </p:nvSpPr>
        <p:spPr bwMode="auto">
          <a:xfrm>
            <a:off x="0" y="1981200"/>
            <a:ext cx="3886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 err="1">
                <a:latin typeface=".VnTimeH" pitchFamily="34" charset="0"/>
              </a:rPr>
              <a:t>kx</a:t>
            </a:r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/>
              <a:t> </a:t>
            </a:r>
            <a:r>
              <a:rPr lang="en-US" sz="2000" dirty="0" err="1"/>
              <a:t>cña</a:t>
            </a:r>
            <a:r>
              <a:rPr lang="en-US" sz="2000" dirty="0"/>
              <a:t> </a:t>
            </a:r>
            <a:r>
              <a:rPr lang="en-US" sz="2000" dirty="0" err="1" smtClean="0"/>
              <a:t>phư­¬</a:t>
            </a:r>
            <a:r>
              <a:rPr lang="en-US" sz="2000" dirty="0" err="1"/>
              <a:t>ng</a:t>
            </a:r>
            <a:r>
              <a:rPr lang="en-US" sz="2000" dirty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lµ </a:t>
            </a:r>
            <a:r>
              <a:rPr lang="en-US" sz="2000" dirty="0">
                <a:solidFill>
                  <a:srgbClr val="FF3300"/>
                </a:solidFill>
              </a:rPr>
              <a:t>®</a:t>
            </a:r>
            <a:r>
              <a:rPr lang="en-US" sz="2000" dirty="0" err="1">
                <a:solidFill>
                  <a:srgbClr val="FF3300"/>
                </a:solidFill>
              </a:rPr>
              <a:t>iÒu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kiÖn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cña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Èn</a:t>
            </a:r>
            <a:r>
              <a:rPr lang="en-US" sz="2000" dirty="0">
                <a:solidFill>
                  <a:srgbClr val="FF3300"/>
                </a:solidFill>
              </a:rPr>
              <a:t> ®Ó </a:t>
            </a:r>
            <a:r>
              <a:rPr lang="en-US" sz="2000" dirty="0" err="1">
                <a:solidFill>
                  <a:srgbClr val="FF3300"/>
                </a:solidFill>
              </a:rPr>
              <a:t>tÊt</a:t>
            </a:r>
            <a:r>
              <a:rPr lang="en-US" sz="2000" dirty="0">
                <a:solidFill>
                  <a:srgbClr val="FF3300"/>
                </a:solidFill>
              </a:rPr>
              <a:t> c¶ </a:t>
            </a:r>
            <a:r>
              <a:rPr lang="en-US" sz="2000" dirty="0" err="1">
                <a:solidFill>
                  <a:srgbClr val="FF3300"/>
                </a:solidFill>
              </a:rPr>
              <a:t>c¸c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mÉu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trong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</a:rPr>
              <a:t>phư­¬</a:t>
            </a:r>
            <a:r>
              <a:rPr lang="en-US" sz="2000" dirty="0" err="1">
                <a:solidFill>
                  <a:srgbClr val="FF3300"/>
                </a:solidFill>
              </a:rPr>
              <a:t>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tr×nh</a:t>
            </a:r>
            <a:r>
              <a:rPr lang="en-US" sz="2000" dirty="0">
                <a:solidFill>
                  <a:srgbClr val="FF3300"/>
                </a:solidFill>
              </a:rPr>
              <a:t> ®</a:t>
            </a:r>
            <a:r>
              <a:rPr lang="en-US" sz="2000" dirty="0" err="1">
                <a:solidFill>
                  <a:srgbClr val="FF3300"/>
                </a:solidFill>
              </a:rPr>
              <a:t>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kh¸c</a:t>
            </a:r>
            <a:r>
              <a:rPr lang="en-US" sz="2000" dirty="0">
                <a:solidFill>
                  <a:srgbClr val="FF3300"/>
                </a:solidFill>
              </a:rPr>
              <a:t> 0 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0" y="838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1. Ví dụ mở đầu :</a:t>
            </a: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4953000" y="6172200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Equation" r:id="rId9" imgW="647640" imgH="431640" progId="Equation.DSMT4">
                  <p:embed/>
                </p:oleObj>
              </mc:Choice>
              <mc:Fallback>
                <p:oleObj name="Equation" r:id="rId9" imgW="647640" imgH="4316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6172200"/>
                        <a:ext cx="1028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6324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"/>
                            </p:stCondLst>
                            <p:childTnLst>
                              <p:par>
                                <p:cTn id="9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8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2" grpId="0"/>
      <p:bldP spid="14376" grpId="0"/>
      <p:bldP spid="14377" grpId="0"/>
      <p:bldP spid="14378" grpId="0"/>
      <p:bldP spid="14379" grpId="0"/>
      <p:bldP spid="14380" grpId="0"/>
      <p:bldP spid="14381" grpId="0"/>
      <p:bldP spid="14382" grpId="0"/>
      <p:bldP spid="14383" grpId="0"/>
      <p:bldP spid="14384" grpId="0"/>
      <p:bldP spid="14385" grpId="0"/>
      <p:bldP spid="14386" grpId="0"/>
      <p:bldP spid="14390" grpId="0" animBg="1"/>
      <p:bldP spid="1439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27432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3. Giải phương trình chứa ẩn ở mẫu</a:t>
            </a: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3106738" y="3200400"/>
            <a:ext cx="1676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 sz="2000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>
            <a:off x="4038600" y="685800"/>
            <a:ext cx="0" cy="5791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0" y="1981200"/>
            <a:ext cx="3886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 err="1">
                <a:latin typeface=".VnTimeH" pitchFamily="34" charset="0"/>
              </a:rPr>
              <a:t>kx</a:t>
            </a:r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/>
              <a:t> </a:t>
            </a:r>
            <a:r>
              <a:rPr lang="en-US" sz="2000" dirty="0" err="1"/>
              <a:t>cña</a:t>
            </a:r>
            <a:r>
              <a:rPr lang="en-US" sz="2000" dirty="0"/>
              <a:t> </a:t>
            </a:r>
            <a:r>
              <a:rPr lang="en-US" sz="2000" dirty="0" err="1" smtClean="0"/>
              <a:t>ph­ư¬ng</a:t>
            </a:r>
            <a:r>
              <a:rPr lang="en-US" sz="2000" dirty="0" smtClean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lµ </a:t>
            </a:r>
            <a:r>
              <a:rPr lang="en-US" sz="2000" dirty="0">
                <a:solidFill>
                  <a:srgbClr val="FF3300"/>
                </a:solidFill>
              </a:rPr>
              <a:t>®</a:t>
            </a:r>
            <a:r>
              <a:rPr lang="en-US" sz="2000" dirty="0" err="1">
                <a:solidFill>
                  <a:srgbClr val="FF3300"/>
                </a:solidFill>
              </a:rPr>
              <a:t>iÒu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kiÖn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cña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Èn</a:t>
            </a:r>
            <a:r>
              <a:rPr lang="en-US" sz="2000" dirty="0">
                <a:solidFill>
                  <a:srgbClr val="FF3300"/>
                </a:solidFill>
              </a:rPr>
              <a:t> ®Ó </a:t>
            </a:r>
            <a:r>
              <a:rPr lang="en-US" sz="2000" dirty="0" err="1">
                <a:solidFill>
                  <a:srgbClr val="FF3300"/>
                </a:solidFill>
              </a:rPr>
              <a:t>tÊt</a:t>
            </a:r>
            <a:r>
              <a:rPr lang="en-US" sz="2000" dirty="0">
                <a:solidFill>
                  <a:srgbClr val="FF3300"/>
                </a:solidFill>
              </a:rPr>
              <a:t> c¶ </a:t>
            </a:r>
            <a:r>
              <a:rPr lang="en-US" sz="2000" dirty="0" err="1">
                <a:solidFill>
                  <a:srgbClr val="FF3300"/>
                </a:solidFill>
              </a:rPr>
              <a:t>c¸c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mÉu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trong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</a:rPr>
              <a:t>ph­ư¬ng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tr×nh</a:t>
            </a:r>
            <a:r>
              <a:rPr lang="en-US" sz="2000" dirty="0">
                <a:solidFill>
                  <a:srgbClr val="FF3300"/>
                </a:solidFill>
              </a:rPr>
              <a:t> ®</a:t>
            </a:r>
            <a:r>
              <a:rPr lang="en-US" sz="2000" dirty="0" err="1">
                <a:solidFill>
                  <a:srgbClr val="FF3300"/>
                </a:solidFill>
              </a:rPr>
              <a:t>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kh¸c</a:t>
            </a:r>
            <a:r>
              <a:rPr lang="en-US" sz="2000" dirty="0">
                <a:solidFill>
                  <a:srgbClr val="FF3300"/>
                </a:solidFill>
              </a:rPr>
              <a:t> 0 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0" y="838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1. Ví dụ mở đầu :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0" y="12192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2. Tìm điều kiện xác định của phương trình :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404" y="1982966"/>
            <a:ext cx="3886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 err="1">
                <a:latin typeface=".VnTimeH" pitchFamily="34" charset="0"/>
              </a:rPr>
              <a:t>kx</a:t>
            </a:r>
            <a:r>
              <a:rPr lang="en-US" sz="2000" dirty="0">
                <a:latin typeface=".VnTimeH" pitchFamily="34" charset="0"/>
              </a:rPr>
              <a:t>®</a:t>
            </a:r>
            <a:r>
              <a:rPr lang="en-US" sz="2000" dirty="0"/>
              <a:t> </a:t>
            </a:r>
            <a:r>
              <a:rPr lang="en-US" sz="2000" dirty="0" err="1"/>
              <a:t>cña</a:t>
            </a:r>
            <a:r>
              <a:rPr lang="en-US" sz="2000" dirty="0"/>
              <a:t> </a:t>
            </a:r>
            <a:r>
              <a:rPr lang="en-US" sz="2000" dirty="0" err="1" smtClean="0"/>
              <a:t>ph­ư¬ng</a:t>
            </a:r>
            <a:r>
              <a:rPr lang="en-US" sz="2000" dirty="0" smtClean="0"/>
              <a:t> </a:t>
            </a:r>
            <a:r>
              <a:rPr lang="en-US" sz="2000" dirty="0" err="1"/>
              <a:t>tr×nh</a:t>
            </a:r>
            <a:r>
              <a:rPr lang="en-US" sz="2000" dirty="0"/>
              <a:t> lµ </a:t>
            </a:r>
            <a:r>
              <a:rPr lang="en-US" sz="2000" dirty="0">
                <a:solidFill>
                  <a:srgbClr val="FF3300"/>
                </a:solidFill>
              </a:rPr>
              <a:t>®</a:t>
            </a:r>
            <a:r>
              <a:rPr lang="en-US" sz="2000" dirty="0" err="1">
                <a:solidFill>
                  <a:srgbClr val="FF3300"/>
                </a:solidFill>
              </a:rPr>
              <a:t>iÒu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kiÖn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cña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Èn</a:t>
            </a:r>
            <a:r>
              <a:rPr lang="en-US" sz="2000" dirty="0">
                <a:solidFill>
                  <a:srgbClr val="FF3300"/>
                </a:solidFill>
              </a:rPr>
              <a:t> ®Ó </a:t>
            </a:r>
            <a:r>
              <a:rPr lang="en-US" sz="2000" dirty="0" err="1">
                <a:solidFill>
                  <a:srgbClr val="FF3300"/>
                </a:solidFill>
              </a:rPr>
              <a:t>tÊt</a:t>
            </a:r>
            <a:r>
              <a:rPr lang="en-US" sz="2000" dirty="0">
                <a:solidFill>
                  <a:srgbClr val="FF3300"/>
                </a:solidFill>
              </a:rPr>
              <a:t> c¶ </a:t>
            </a:r>
            <a:r>
              <a:rPr lang="en-US" sz="2000" dirty="0" err="1">
                <a:solidFill>
                  <a:srgbClr val="FF3300"/>
                </a:solidFill>
              </a:rPr>
              <a:t>c¸c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mÉu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trong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</a:rPr>
              <a:t>ph­ư¬ng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dirty="0">
              <a:solidFill>
                <a:srgbClr val="FF3300"/>
              </a:solidFill>
            </a:endParaRPr>
          </a:p>
          <a:p>
            <a:pPr algn="l"/>
            <a:r>
              <a:rPr lang="en-US" sz="2000" dirty="0" err="1">
                <a:solidFill>
                  <a:srgbClr val="FF3300"/>
                </a:solidFill>
              </a:rPr>
              <a:t>tr×nh</a:t>
            </a:r>
            <a:r>
              <a:rPr lang="en-US" sz="2000" dirty="0">
                <a:solidFill>
                  <a:srgbClr val="FF3300"/>
                </a:solidFill>
              </a:rPr>
              <a:t> ®</a:t>
            </a:r>
            <a:r>
              <a:rPr lang="en-US" sz="2000" dirty="0" err="1">
                <a:solidFill>
                  <a:srgbClr val="FF3300"/>
                </a:solidFill>
              </a:rPr>
              <a:t>Òu</a:t>
            </a:r>
            <a:r>
              <a:rPr lang="en-US" sz="2000" dirty="0">
                <a:solidFill>
                  <a:srgbClr val="FF3300"/>
                </a:solidFill>
              </a:rPr>
              <a:t> </a:t>
            </a:r>
            <a:r>
              <a:rPr lang="en-US" sz="2000" dirty="0" err="1">
                <a:solidFill>
                  <a:srgbClr val="FF3300"/>
                </a:solidFill>
              </a:rPr>
              <a:t>kh¸c</a:t>
            </a:r>
            <a:r>
              <a:rPr lang="en-US" sz="2000" dirty="0">
                <a:solidFill>
                  <a:srgbClr val="FF3300"/>
                </a:solidFill>
              </a:rPr>
              <a:t> 0 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4763" y="3201988"/>
            <a:ext cx="3846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u="sng">
                <a:solidFill>
                  <a:srgbClr val="FF3300"/>
                </a:solidFill>
                <a:latin typeface="Times New Roman" pitchFamily="18" charset="0"/>
              </a:rPr>
              <a:t>Bước 1</a:t>
            </a:r>
            <a:r>
              <a:rPr lang="en-US" sz="2000">
                <a:latin typeface="Times New Roman" pitchFamily="18" charset="0"/>
              </a:rPr>
              <a:t> : Tìm ĐKXĐ của phương trình.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0" y="3946525"/>
            <a:ext cx="3851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u="sng">
                <a:solidFill>
                  <a:srgbClr val="FF3300"/>
                </a:solidFill>
                <a:latin typeface="Times New Roman" pitchFamily="18" charset="0"/>
              </a:rPr>
              <a:t>Bước 2</a:t>
            </a:r>
            <a:r>
              <a:rPr lang="en-US" sz="2000">
                <a:latin typeface="Times New Roman" pitchFamily="18" charset="0"/>
              </a:rPr>
              <a:t> : Quy đồng mẫu hai vế của phương trình rồi khử mẫu.</a:t>
            </a:r>
          </a:p>
        </p:txBody>
      </p:sp>
      <p:sp>
        <p:nvSpPr>
          <p:cNvPr id="53279" name="Text Box 31"/>
          <p:cNvSpPr txBox="1">
            <a:spLocks noChangeArrowheads="1"/>
          </p:cNvSpPr>
          <p:nvPr/>
        </p:nvSpPr>
        <p:spPr bwMode="auto">
          <a:xfrm>
            <a:off x="46038" y="4857750"/>
            <a:ext cx="3805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u="sng">
                <a:solidFill>
                  <a:srgbClr val="FF3300"/>
                </a:solidFill>
                <a:latin typeface="Times New Roman" pitchFamily="18" charset="0"/>
              </a:rPr>
              <a:t>Bước 3</a:t>
            </a:r>
            <a:r>
              <a:rPr lang="en-US" sz="2000">
                <a:latin typeface="Times New Roman" pitchFamily="18" charset="0"/>
              </a:rPr>
              <a:t> : Giải phương trình vừa nhận được.</a:t>
            </a:r>
          </a:p>
        </p:txBody>
      </p: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4763" y="5622925"/>
            <a:ext cx="3846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* </a:t>
            </a:r>
            <a:r>
              <a:rPr lang="en-US" sz="2000" u="sng">
                <a:solidFill>
                  <a:srgbClr val="FF3300"/>
                </a:solidFill>
                <a:latin typeface="Times New Roman" pitchFamily="18" charset="0"/>
              </a:rPr>
              <a:t>Bước 4</a:t>
            </a:r>
            <a:r>
              <a:rPr lang="en-US" sz="2000">
                <a:latin typeface="Times New Roman" pitchFamily="18" charset="0"/>
              </a:rPr>
              <a:t> : Kết luận, các giá trị thỏa mãn ĐKXĐ chính là nghiệm của phương trình đã cho 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4665663" y="6096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Ví dụ 2 : Giải phương trình </a:t>
            </a:r>
          </a:p>
        </p:txBody>
      </p:sp>
      <p:graphicFrame>
        <p:nvGraphicFramePr>
          <p:cNvPr id="53292" name="Object 44"/>
          <p:cNvGraphicFramePr>
            <a:graphicFrameLocks noChangeAspect="1"/>
          </p:cNvGraphicFramePr>
          <p:nvPr/>
        </p:nvGraphicFramePr>
        <p:xfrm>
          <a:off x="5434013" y="990600"/>
          <a:ext cx="19494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7" name="Equation" r:id="rId3" imgW="1180800" imgH="419040" progId="Equation.DSMT4">
                  <p:embed/>
                </p:oleObj>
              </mc:Choice>
              <mc:Fallback>
                <p:oleObj name="Equation" r:id="rId3" imgW="1180800" imgH="419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990600"/>
                        <a:ext cx="19494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93" name="Object 45"/>
          <p:cNvGraphicFramePr>
            <a:graphicFrameLocks noChangeAspect="1"/>
          </p:cNvGraphicFramePr>
          <p:nvPr/>
        </p:nvGraphicFramePr>
        <p:xfrm>
          <a:off x="5275263" y="3048000"/>
          <a:ext cx="2743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8" name="Equation" r:id="rId5" imgW="1663560" imgH="419040" progId="">
                  <p:embed/>
                </p:oleObj>
              </mc:Choice>
              <mc:Fallback>
                <p:oleObj name="Equation" r:id="rId5" imgW="1663560" imgH="41904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3048000"/>
                        <a:ext cx="2743200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94" name="Object 46"/>
          <p:cNvGraphicFramePr>
            <a:graphicFrameLocks noChangeAspect="1"/>
          </p:cNvGraphicFramePr>
          <p:nvPr/>
        </p:nvGraphicFramePr>
        <p:xfrm>
          <a:off x="5732463" y="53340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9" name="Equation" r:id="rId7" imgW="253800" imgH="393480" progId="">
                  <p:embed/>
                </p:oleObj>
              </mc:Choice>
              <mc:Fallback>
                <p:oleObj name="Equation" r:id="rId7" imgW="253800" imgH="393480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5334000"/>
                        <a:ext cx="393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4437063" y="1600200"/>
            <a:ext cx="200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Phương pháp giải 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4360863" y="2667000"/>
            <a:ext cx="436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- Quy đồng mẫu 2 vế của phương trình :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98" name="Text Box 50"/>
          <p:cNvSpPr txBox="1">
            <a:spLocks noChangeArrowheads="1"/>
          </p:cNvSpPr>
          <p:nvPr/>
        </p:nvSpPr>
        <p:spPr bwMode="auto">
          <a:xfrm>
            <a:off x="4724400" y="37338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=&gt; 2(x + 2)(x – 2) = x(2x + 3) (1a)</a:t>
            </a:r>
            <a:endParaRPr lang="en-US" sz="20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99" name="Text Box 51"/>
          <p:cNvSpPr txBox="1">
            <a:spLocks noChangeArrowheads="1"/>
          </p:cNvSpPr>
          <p:nvPr/>
        </p:nvSpPr>
        <p:spPr bwMode="auto">
          <a:xfrm>
            <a:off x="4665663" y="4038600"/>
            <a:ext cx="3973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2(x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- 4)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0" name="Text Box 52"/>
          <p:cNvSpPr txBox="1">
            <a:spLocks noChangeArrowheads="1"/>
          </p:cNvSpPr>
          <p:nvPr/>
        </p:nvSpPr>
        <p:spPr bwMode="auto">
          <a:xfrm>
            <a:off x="4648200" y="44196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-  8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1" name="Text Box 53"/>
          <p:cNvSpPr txBox="1">
            <a:spLocks noChangeArrowheads="1"/>
          </p:cNvSpPr>
          <p:nvPr/>
        </p:nvSpPr>
        <p:spPr bwMode="auto">
          <a:xfrm>
            <a:off x="4648200" y="4800600"/>
            <a:ext cx="4503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- 8 = 2x</a:t>
            </a:r>
            <a:r>
              <a:rPr lang="en-US" sz="2000" baseline="30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+ 3x – 2x</a:t>
            </a:r>
            <a:r>
              <a:rPr lang="en-US" sz="2000" baseline="30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2" name="Text Box 54"/>
          <p:cNvSpPr txBox="1">
            <a:spLocks noChangeArrowheads="1"/>
          </p:cNvSpPr>
          <p:nvPr/>
        </p:nvSpPr>
        <p:spPr bwMode="auto">
          <a:xfrm>
            <a:off x="4665663" y="51054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3x = - 8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3" name="Text Box 55"/>
          <p:cNvSpPr txBox="1">
            <a:spLocks noChangeArrowheads="1"/>
          </p:cNvSpPr>
          <p:nvPr/>
        </p:nvSpPr>
        <p:spPr bwMode="auto">
          <a:xfrm>
            <a:off x="4741863" y="5410200"/>
            <a:ext cx="2395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&lt;=&gt; x = 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4" name="Text Box 56"/>
          <p:cNvSpPr txBox="1">
            <a:spLocks noChangeArrowheads="1"/>
          </p:cNvSpPr>
          <p:nvPr/>
        </p:nvSpPr>
        <p:spPr bwMode="auto">
          <a:xfrm>
            <a:off x="6189663" y="5410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( thỏa mãn  ĐKXĐ)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305" name="Text Box 57"/>
          <p:cNvSpPr txBox="1">
            <a:spLocks noChangeArrowheads="1"/>
          </p:cNvSpPr>
          <p:nvPr/>
        </p:nvSpPr>
        <p:spPr bwMode="auto">
          <a:xfrm>
            <a:off x="4437063" y="5867400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Vậy tập nghiệm của phương trình 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</a:rPr>
              <a:t>(1)</a:t>
            </a:r>
            <a:r>
              <a:rPr lang="en-US" sz="2000">
                <a:latin typeface="Times New Roman" pitchFamily="18" charset="0"/>
              </a:rPr>
              <a:t> là  S = {      }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306" name="Object 58"/>
          <p:cNvGraphicFramePr>
            <a:graphicFrameLocks noChangeAspect="1"/>
          </p:cNvGraphicFramePr>
          <p:nvPr/>
        </p:nvGraphicFramePr>
        <p:xfrm>
          <a:off x="5414963" y="6096000"/>
          <a:ext cx="39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0" name="Equation" r:id="rId9" imgW="253800" imgH="393480" progId="">
                  <p:embed/>
                </p:oleObj>
              </mc:Choice>
              <mc:Fallback>
                <p:oleObj name="Equation" r:id="rId9" imgW="253800" imgH="39348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963" y="6096000"/>
                        <a:ext cx="393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307" name="AutoShape 59"/>
          <p:cNvSpPr>
            <a:spLocks noChangeArrowheads="1"/>
          </p:cNvSpPr>
          <p:nvPr/>
        </p:nvSpPr>
        <p:spPr bwMode="auto">
          <a:xfrm>
            <a:off x="4724400" y="685800"/>
            <a:ext cx="4114800" cy="3200400"/>
          </a:xfrm>
          <a:prstGeom prst="cloudCallout">
            <a:avLst>
              <a:gd name="adj1" fmla="val -73806"/>
              <a:gd name="adj2" fmla="val 3060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EC3814"/>
                </a:solidFill>
                <a:latin typeface="Arial" charset="0"/>
              </a:rPr>
              <a:t>Hãy nêu các bước để giải một phương trình  chứa ẩn ở mẫu  ?</a:t>
            </a:r>
          </a:p>
          <a:p>
            <a:endParaRPr lang="vi-VN">
              <a:latin typeface="Arial" charset="0"/>
            </a:endParaRP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4343400" y="1905000"/>
            <a:ext cx="4800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2000">
                <a:latin typeface="Times New Roman" pitchFamily="18" charset="0"/>
              </a:rPr>
              <a:t>ĐKXĐ : x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≠ 0 và x  ≠ 2         </a:t>
            </a:r>
          </a:p>
          <a:p>
            <a:pPr algn="l"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MC: 2x(x - 2)</a:t>
            </a:r>
          </a:p>
        </p:txBody>
      </p:sp>
      <p:sp>
        <p:nvSpPr>
          <p:cNvPr id="88156" name="WordArt 92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6324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BÀI 5. PHƯƠNG TRÌNH CHỨA ẨN Ở MẪU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3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3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53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3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3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f3a58e2d2fc6abdfcd1e06d155f15ca196a4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1404</Words>
  <Application>Microsoft Office PowerPoint</Application>
  <PresentationFormat>On-screen Show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Equation.DSMT4</vt:lpstr>
      <vt:lpstr>PowerPoint Presentation</vt:lpstr>
      <vt:lpstr>PowerPoint Presentation</vt:lpstr>
      <vt:lpstr>Quan sát các nhóm phương trình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</vt:vector>
  </TitlesOfParts>
  <Company>LucNgan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C2TanHoa</dc:creator>
  <cp:lastModifiedBy>Tommy_Phan</cp:lastModifiedBy>
  <cp:revision>114</cp:revision>
  <dcterms:created xsi:type="dcterms:W3CDTF">2009-02-07T22:49:39Z</dcterms:created>
  <dcterms:modified xsi:type="dcterms:W3CDTF">2020-04-09T00:52:10Z</dcterms:modified>
</cp:coreProperties>
</file>