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58" r:id="rId6"/>
    <p:sldId id="267" r:id="rId7"/>
    <p:sldId id="262" r:id="rId8"/>
    <p:sldId id="263" r:id="rId9"/>
    <p:sldId id="264" r:id="rId10"/>
    <p:sldId id="260" r:id="rId11"/>
    <p:sldId id="268" r:id="rId12"/>
    <p:sldId id="265" r:id="rId13"/>
    <p:sldId id="269" r:id="rId14"/>
    <p:sldId id="272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73F3B-CDB6-4288-A6C2-AAFF761C0E40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5C977-4C39-4EED-A568-1ED87221A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73F3B-CDB6-4288-A6C2-AAFF761C0E40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5C977-4C39-4EED-A568-1ED87221A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93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73F3B-CDB6-4288-A6C2-AAFF761C0E40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5C977-4C39-4EED-A568-1ED87221A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1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73F3B-CDB6-4288-A6C2-AAFF761C0E40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5C977-4C39-4EED-A568-1ED87221A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28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73F3B-CDB6-4288-A6C2-AAFF761C0E40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5C977-4C39-4EED-A568-1ED87221A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30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73F3B-CDB6-4288-A6C2-AAFF761C0E40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5C977-4C39-4EED-A568-1ED87221A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0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73F3B-CDB6-4288-A6C2-AAFF761C0E40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5C977-4C39-4EED-A568-1ED87221A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0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73F3B-CDB6-4288-A6C2-AAFF761C0E40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5C977-4C39-4EED-A568-1ED87221A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24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73F3B-CDB6-4288-A6C2-AAFF761C0E40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5C977-4C39-4EED-A568-1ED87221A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01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73F3B-CDB6-4288-A6C2-AAFF761C0E40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5C977-4C39-4EED-A568-1ED87221A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749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73F3B-CDB6-4288-A6C2-AAFF761C0E40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5C977-4C39-4EED-A568-1ED87221A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439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73F3B-CDB6-4288-A6C2-AAFF761C0E40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5C977-4C39-4EED-A568-1ED87221A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306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ownloads\5%20reasons%20to%20learn%20english.mp4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9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1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(LISTENING &amp; WRITING)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1979613" y="1752600"/>
            <a:ext cx="44100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Lesson 4:  SKILLS 2</a:t>
            </a:r>
          </a:p>
        </p:txBody>
      </p:sp>
      <p:sp>
        <p:nvSpPr>
          <p:cNvPr id="5" name="Rectangle 4"/>
          <p:cNvSpPr/>
          <p:nvPr/>
        </p:nvSpPr>
        <p:spPr>
          <a:xfrm>
            <a:off x="395536" y="685800"/>
            <a:ext cx="848982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Impact"/>
              </a:rPr>
              <a:t>Unit 9: </a:t>
            </a:r>
            <a:r>
              <a:rPr lang="en-US" sz="5400" b="1" kern="1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Impact"/>
              </a:rPr>
              <a:t>english</a:t>
            </a:r>
            <a:r>
              <a:rPr lang="en-US" sz="54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Impact"/>
              </a:rPr>
              <a:t> in the world 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2" descr="C:\Users\LOVE JAN\Desktop\English speaking countries_0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99120"/>
            <a:ext cx="6629400" cy="34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Book-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67387"/>
            <a:ext cx="12954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707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/>
      <p:bldP spid="4" grpId="1" build="allAtOnce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0" t="27200" r="12875" b="36400"/>
          <a:stretch/>
        </p:blipFill>
        <p:spPr bwMode="auto">
          <a:xfrm>
            <a:off x="533400" y="533400"/>
            <a:ext cx="835018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Book-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715000"/>
            <a:ext cx="12954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87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  <a:ln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3200" dirty="0">
                <a:latin typeface=".VnVogue" pitchFamily="34" charset="0"/>
              </a:rPr>
              <a:t>Watching a video about reasons to learn English. Try to take notes</a:t>
            </a:r>
          </a:p>
        </p:txBody>
      </p:sp>
      <p:pic>
        <p:nvPicPr>
          <p:cNvPr id="4" name="5 reasons to learn english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" y="1714500"/>
            <a:ext cx="8143875" cy="4857750"/>
          </a:xfrm>
        </p:spPr>
      </p:pic>
    </p:spTree>
    <p:extLst>
      <p:ext uri="{BB962C8B-B14F-4D97-AF65-F5344CB8AC3E}">
        <p14:creationId xmlns:p14="http://schemas.microsoft.com/office/powerpoint/2010/main" val="137661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88392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43063" y="3500438"/>
            <a:ext cx="2571750" cy="40005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accent1">
                <a:lumMod val="9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/>
              <a:t>To communicate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57813" y="3500438"/>
            <a:ext cx="3214687" cy="400050"/>
          </a:xfrm>
          <a:prstGeom prst="rect">
            <a:avLst/>
          </a:prstGeom>
          <a:solidFill>
            <a:srgbClr val="E0BCDD"/>
          </a:solidFill>
          <a:ln>
            <a:solidFill>
              <a:schemeClr val="accent1">
                <a:lumMod val="9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/>
              <a:t>To talk/ chat; to write ….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3063" y="4071938"/>
            <a:ext cx="2571750" cy="40005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accent1">
                <a:lumMod val="9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/>
              <a:t>To learn/study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14938" y="4030663"/>
            <a:ext cx="3500437" cy="584200"/>
          </a:xfrm>
          <a:prstGeom prst="rect">
            <a:avLst/>
          </a:prstGeom>
          <a:solidFill>
            <a:srgbClr val="E0BCDD"/>
          </a:solidFill>
          <a:ln>
            <a:solidFill>
              <a:schemeClr val="accent1">
                <a:lumMod val="9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/>
              <a:t>To read English books/materials; learn with English teachers……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43063" y="4714875"/>
            <a:ext cx="3429000" cy="40005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accent1">
                <a:lumMod val="9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/>
              <a:t>To have a mean of relax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14938" y="4714875"/>
            <a:ext cx="3429000" cy="646113"/>
          </a:xfrm>
          <a:prstGeom prst="rect">
            <a:avLst/>
          </a:prstGeom>
          <a:solidFill>
            <a:srgbClr val="E0BCDD"/>
          </a:solidFill>
          <a:ln>
            <a:solidFill>
              <a:schemeClr val="accent1">
                <a:lumMod val="9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To watch E films, listen to E songs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71625" y="5429250"/>
            <a:ext cx="3429000" cy="708025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accent1">
                <a:lumMod val="9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/>
              <a:t>To work in a multinational company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14938" y="5457825"/>
            <a:ext cx="3429000" cy="708025"/>
          </a:xfrm>
          <a:prstGeom prst="rect">
            <a:avLst/>
          </a:prstGeom>
          <a:solidFill>
            <a:srgbClr val="E0BCDD"/>
          </a:solidFill>
          <a:ln>
            <a:solidFill>
              <a:schemeClr val="accent1">
                <a:lumMod val="9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/>
              <a:t>English co-workers; official language,….</a:t>
            </a:r>
          </a:p>
        </p:txBody>
      </p:sp>
    </p:spTree>
    <p:extLst>
      <p:ext uri="{BB962C8B-B14F-4D97-AF65-F5344CB8AC3E}">
        <p14:creationId xmlns:p14="http://schemas.microsoft.com/office/powerpoint/2010/main" val="2696873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42875" y="82550"/>
            <a:ext cx="9001125" cy="8318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FF00"/>
                </a:solidFill>
                <a:latin typeface=".VnVogue" pitchFamily="34" charset="0"/>
              </a:rPr>
              <a:t>Make a complete paragraph about the reasons to learn English by giving clues 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42875" y="4643438"/>
            <a:ext cx="9001125" cy="1200329"/>
          </a:xfrm>
          <a:prstGeom prst="rect">
            <a:avLst/>
          </a:prstGeom>
          <a:solidFill>
            <a:srgbClr val="EAF0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i="1" dirty="0"/>
              <a:t>Third  idea </a:t>
            </a:r>
          </a:p>
          <a:p>
            <a:pPr eaLnBrk="1" hangingPunct="1"/>
            <a:r>
              <a:rPr lang="en-US" dirty="0"/>
              <a:t>English/ be/ a mean/ relax.</a:t>
            </a:r>
          </a:p>
          <a:p>
            <a:pPr eaLnBrk="1" hangingPunct="1">
              <a:buFontTx/>
              <a:buChar char="-"/>
            </a:pPr>
            <a:r>
              <a:rPr lang="en-US" dirty="0"/>
              <a:t> I / can/ English films/ movies/ English songs.</a:t>
            </a:r>
          </a:p>
          <a:p>
            <a:pPr eaLnBrk="1" hangingPunct="1">
              <a:buFontTx/>
              <a:buChar char="-"/>
            </a:pPr>
            <a:r>
              <a:rPr lang="en-US" dirty="0"/>
              <a:t> I / may/ novels/ English.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2875" y="1150203"/>
            <a:ext cx="9001125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i="1" dirty="0">
                <a:solidFill>
                  <a:schemeClr val="bg1"/>
                </a:solidFill>
              </a:rPr>
              <a:t>Opening </a:t>
            </a:r>
          </a:p>
          <a:p>
            <a:pPr>
              <a:defRPr/>
            </a:pPr>
            <a:r>
              <a:rPr lang="en-US" sz="2400" dirty="0">
                <a:solidFill>
                  <a:schemeClr val="bg1"/>
                </a:solidFill>
              </a:rPr>
              <a:t>I use English for different purposes in my everyday life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2875" y="2076450"/>
            <a:ext cx="9001125" cy="1200329"/>
          </a:xfrm>
          <a:prstGeom prst="rect">
            <a:avLst/>
          </a:prstGeom>
          <a:solidFill>
            <a:srgbClr val="EAF0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i="1" dirty="0"/>
              <a:t>First idea:  </a:t>
            </a:r>
          </a:p>
          <a:p>
            <a:pPr eaLnBrk="1" hangingPunct="1"/>
            <a:r>
              <a:rPr lang="en-US" dirty="0"/>
              <a:t>English / help / me / communicate/ people / the world. </a:t>
            </a:r>
          </a:p>
          <a:p>
            <a:pPr eaLnBrk="1" hangingPunct="1">
              <a:buFontTx/>
              <a:buChar char="-"/>
            </a:pPr>
            <a:r>
              <a:rPr lang="en-US" dirty="0"/>
              <a:t> I / can / chat / talk / friends / because/ English/ be / international language.</a:t>
            </a:r>
          </a:p>
          <a:p>
            <a:pPr eaLnBrk="1" hangingPunct="1">
              <a:buFontTx/>
              <a:buChar char="-"/>
            </a:pPr>
            <a:r>
              <a:rPr lang="en-US" dirty="0"/>
              <a:t> I/ be able to/ use English to write /letters / emails/ my English friends.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2875" y="3371850"/>
            <a:ext cx="9001125" cy="1200329"/>
          </a:xfrm>
          <a:prstGeom prst="rect">
            <a:avLst/>
          </a:prstGeom>
          <a:solidFill>
            <a:srgbClr val="EAF0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i="1" dirty="0"/>
              <a:t>Second idea </a:t>
            </a:r>
          </a:p>
          <a:p>
            <a:pPr eaLnBrk="1" hangingPunct="1"/>
            <a:r>
              <a:rPr lang="en-US" dirty="0"/>
              <a:t>English / help / me/ in leaning .</a:t>
            </a:r>
          </a:p>
          <a:p>
            <a:pPr eaLnBrk="1" hangingPunct="1">
              <a:buFontTx/>
              <a:buChar char="-"/>
            </a:pPr>
            <a:r>
              <a:rPr lang="en-US" dirty="0"/>
              <a:t> I / can/ read/ English books/ materials/ English. </a:t>
            </a:r>
          </a:p>
          <a:p>
            <a:pPr eaLnBrk="1" hangingPunct="1">
              <a:buFontTx/>
              <a:buChar char="-"/>
            </a:pPr>
            <a:r>
              <a:rPr lang="en-US" dirty="0"/>
              <a:t> I / can/ attend/ classes taught / English teachers.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42875" y="5943600"/>
            <a:ext cx="9001125" cy="707886"/>
          </a:xfrm>
          <a:prstGeom prst="rect">
            <a:avLst/>
          </a:prstGeom>
          <a:solidFill>
            <a:srgbClr val="008F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 i="1" dirty="0"/>
              <a:t>Closing </a:t>
            </a:r>
          </a:p>
          <a:p>
            <a:pPr eaLnBrk="1" hangingPunct="1"/>
            <a:r>
              <a:rPr lang="en-US" sz="2000" dirty="0"/>
              <a:t>In conclusion, English is useful for me in various ways.</a:t>
            </a:r>
          </a:p>
        </p:txBody>
      </p:sp>
    </p:spTree>
    <p:extLst>
      <p:ext uri="{BB962C8B-B14F-4D97-AF65-F5344CB8AC3E}">
        <p14:creationId xmlns:p14="http://schemas.microsoft.com/office/powerpoint/2010/main" val="195628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42875" y="82550"/>
            <a:ext cx="9001125" cy="95410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FF00"/>
                </a:solidFill>
                <a:latin typeface=".VnVogue" pitchFamily="34" charset="0"/>
              </a:rPr>
              <a:t>Make a complete paragraph about the reasons to learn English by giving clues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2875" y="1150203"/>
            <a:ext cx="9001125" cy="15696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i="1" dirty="0">
                <a:solidFill>
                  <a:schemeClr val="bg1"/>
                </a:solidFill>
              </a:rPr>
              <a:t>Opening </a:t>
            </a:r>
          </a:p>
          <a:p>
            <a:pPr>
              <a:defRPr/>
            </a:pPr>
            <a:r>
              <a:rPr lang="en-US" sz="3200" dirty="0">
                <a:solidFill>
                  <a:schemeClr val="bg1"/>
                </a:solidFill>
              </a:rPr>
              <a:t>I use English for different purposes in my everyday life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2875" y="2808744"/>
            <a:ext cx="9001125" cy="2677656"/>
          </a:xfrm>
          <a:prstGeom prst="rect">
            <a:avLst/>
          </a:prstGeom>
          <a:solidFill>
            <a:srgbClr val="EAF0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i="1" dirty="0"/>
              <a:t>First idea:  </a:t>
            </a:r>
          </a:p>
          <a:p>
            <a:pPr eaLnBrk="1" hangingPunct="1"/>
            <a:r>
              <a:rPr lang="en-US" sz="2800" dirty="0"/>
              <a:t>English / help / me / communicate/ people / the world. </a:t>
            </a:r>
          </a:p>
          <a:p>
            <a:pPr eaLnBrk="1" hangingPunct="1">
              <a:buFontTx/>
              <a:buChar char="-"/>
            </a:pPr>
            <a:r>
              <a:rPr lang="en-US" sz="2800" dirty="0"/>
              <a:t> I / can / chat / talk / friends / because/ English/ be / international language.</a:t>
            </a:r>
          </a:p>
          <a:p>
            <a:pPr eaLnBrk="1" hangingPunct="1">
              <a:buFontTx/>
              <a:buChar char="-"/>
            </a:pPr>
            <a:r>
              <a:rPr lang="en-US" sz="2800" dirty="0"/>
              <a:t> I/ be able to/ use English to write /letters / emails/ my English friends.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38113" y="5628382"/>
            <a:ext cx="8929687" cy="954107"/>
          </a:xfrm>
          <a:prstGeom prst="rect">
            <a:avLst/>
          </a:prstGeom>
          <a:solidFill>
            <a:srgbClr val="EAF0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/>
              <a:t> English help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800" dirty="0"/>
              <a:t> me communicate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en-US" sz="2800" dirty="0"/>
              <a:t> people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over </a:t>
            </a:r>
            <a:r>
              <a:rPr lang="en-US" sz="2800" dirty="0"/>
              <a:t>the world. ………..</a:t>
            </a:r>
          </a:p>
        </p:txBody>
      </p:sp>
    </p:spTree>
    <p:extLst>
      <p:ext uri="{BB962C8B-B14F-4D97-AF65-F5344CB8AC3E}">
        <p14:creationId xmlns:p14="http://schemas.microsoft.com/office/powerpoint/2010/main" val="46006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929879" y="905470"/>
            <a:ext cx="342112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kern="1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Impact"/>
              </a:rPr>
              <a:t>hOMEWORK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4" descr="Book-0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057215"/>
            <a:ext cx="990600" cy="83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" y="2427982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Write the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parephrap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Prepare  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45-minute test  (Unit 7,8,9) – (Next week)</a:t>
            </a:r>
          </a:p>
        </p:txBody>
      </p:sp>
    </p:spTree>
    <p:extLst>
      <p:ext uri="{BB962C8B-B14F-4D97-AF65-F5344CB8AC3E}">
        <p14:creationId xmlns:p14="http://schemas.microsoft.com/office/powerpoint/2010/main" val="406028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0" t="18014" r="15000" b="14785"/>
          <a:stretch/>
        </p:blipFill>
        <p:spPr bwMode="auto">
          <a:xfrm>
            <a:off x="0" y="1"/>
            <a:ext cx="9296400" cy="69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0286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" y="4038600"/>
            <a:ext cx="3093721" cy="266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038600"/>
            <a:ext cx="2571692" cy="266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99157"/>
            <a:ext cx="4343400" cy="25584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1" y="4038600"/>
            <a:ext cx="2971800" cy="2667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" y="285690"/>
            <a:ext cx="9220200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Arial Black" pitchFamily="34" charset="0"/>
              </a:rPr>
              <a:t>Tell me the name of </a:t>
            </a:r>
            <a:r>
              <a:rPr lang="en-US" sz="2000" dirty="0">
                <a:solidFill>
                  <a:schemeClr val="bg1"/>
                </a:solidFill>
                <a:latin typeface="Arial Black" pitchFamily="34" charset="0"/>
              </a:rPr>
              <a:t>A COUNTRY </a:t>
            </a:r>
            <a:r>
              <a:rPr lang="en-US" sz="2000" dirty="0">
                <a:solidFill>
                  <a:srgbClr val="FFFF00"/>
                </a:solidFill>
                <a:latin typeface="Arial Black" pitchFamily="34" charset="0"/>
              </a:rPr>
              <a:t>and </a:t>
            </a:r>
            <a:r>
              <a:rPr lang="en-US" sz="2000" dirty="0">
                <a:solidFill>
                  <a:schemeClr val="bg1"/>
                </a:solidFill>
                <a:latin typeface="Arial Black" pitchFamily="34" charset="0"/>
              </a:rPr>
              <a:t>A FAMOUS PLACE </a:t>
            </a:r>
            <a:r>
              <a:rPr lang="en-US" sz="2000" dirty="0">
                <a:solidFill>
                  <a:srgbClr val="FFFF00"/>
                </a:solidFill>
                <a:latin typeface="Arial Black" pitchFamily="34" charset="0"/>
              </a:rPr>
              <a:t>that is suitable with each picture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680" y="3562290"/>
            <a:ext cx="4312920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 Black" pitchFamily="34" charset="0"/>
              </a:rPr>
              <a:t>Rome </a:t>
            </a:r>
            <a:r>
              <a:rPr lang="en-US" sz="2000" dirty="0" err="1">
                <a:solidFill>
                  <a:srgbClr val="FFFF00"/>
                </a:solidFill>
                <a:latin typeface="Arial Black" pitchFamily="34" charset="0"/>
              </a:rPr>
              <a:t>colosseum</a:t>
            </a:r>
            <a:r>
              <a:rPr lang="en-US" sz="2000" dirty="0">
                <a:solidFill>
                  <a:srgbClr val="FFFF00"/>
                </a:solidFill>
                <a:latin typeface="Arial Black" pitchFamily="34" charset="0"/>
              </a:rPr>
              <a:t> - Italy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6680" y="6457890"/>
            <a:ext cx="3093720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 Black" pitchFamily="34" charset="0"/>
              </a:rPr>
              <a:t>Eiffel </a:t>
            </a:r>
            <a:r>
              <a:rPr lang="en-US" sz="2000" dirty="0" err="1">
                <a:solidFill>
                  <a:srgbClr val="FFFF00"/>
                </a:solidFill>
                <a:latin typeface="Arial Black" pitchFamily="34" charset="0"/>
              </a:rPr>
              <a:t>towe</a:t>
            </a:r>
            <a:r>
              <a:rPr lang="en-US" sz="2000" dirty="0">
                <a:solidFill>
                  <a:srgbClr val="FFFF00"/>
                </a:solidFill>
                <a:latin typeface="Arial Black" pitchFamily="34" charset="0"/>
              </a:rPr>
              <a:t> - France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52800" y="6457890"/>
            <a:ext cx="2941319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 Black" pitchFamily="34" charset="0"/>
              </a:rPr>
              <a:t>TV tower - German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76999" y="6457890"/>
            <a:ext cx="2674621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FFFF00"/>
                </a:solidFill>
                <a:latin typeface="Arial Black" pitchFamily="34" charset="0"/>
              </a:rPr>
              <a:t>Bigben</a:t>
            </a:r>
            <a:r>
              <a:rPr lang="en-US" sz="2000" dirty="0">
                <a:solidFill>
                  <a:srgbClr val="FFFF00"/>
                </a:solidFill>
                <a:latin typeface="Arial Black" pitchFamily="34" charset="0"/>
              </a:rPr>
              <a:t> - England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1" y="1099157"/>
            <a:ext cx="4381499" cy="2590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9621" y="3581400"/>
            <a:ext cx="4381499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 </a:t>
            </a:r>
            <a:r>
              <a:rPr lang="en-US" sz="2000" b="1" dirty="0" err="1">
                <a:solidFill>
                  <a:srgbClr val="FFFF00"/>
                </a:solidFill>
              </a:rPr>
              <a:t>Sagrada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Familia</a:t>
            </a:r>
            <a:r>
              <a:rPr lang="en-US" sz="2000" b="1" dirty="0">
                <a:solidFill>
                  <a:srgbClr val="FFFF00"/>
                </a:solidFill>
              </a:rPr>
              <a:t> of Barcelona </a:t>
            </a:r>
            <a:r>
              <a:rPr lang="en-US" sz="2000" dirty="0">
                <a:solidFill>
                  <a:srgbClr val="FFFF00"/>
                </a:solidFill>
                <a:latin typeface="Arial Black" pitchFamily="34" charset="0"/>
              </a:rPr>
              <a:t>- Spain </a:t>
            </a:r>
          </a:p>
        </p:txBody>
      </p:sp>
    </p:spTree>
    <p:extLst>
      <p:ext uri="{BB962C8B-B14F-4D97-AF65-F5344CB8AC3E}">
        <p14:creationId xmlns:p14="http://schemas.microsoft.com/office/powerpoint/2010/main" val="269687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598919" y="1804055"/>
            <a:ext cx="4138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E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598919" y="3242330"/>
            <a:ext cx="4138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598919" y="4572000"/>
            <a:ext cx="4138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598919" y="5943600"/>
            <a:ext cx="4138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D</a:t>
            </a:r>
          </a:p>
        </p:txBody>
      </p:sp>
      <p:pic>
        <p:nvPicPr>
          <p:cNvPr id="11" name="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772400" y="1698645"/>
            <a:ext cx="609600" cy="609600"/>
          </a:xfrm>
          <a:prstGeom prst="rect">
            <a:avLst/>
          </a:prstGeom>
        </p:spPr>
      </p:pic>
      <p:pic>
        <p:nvPicPr>
          <p:cNvPr id="12" name="2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696200" y="3091200"/>
            <a:ext cx="609600" cy="609600"/>
          </a:xfrm>
          <a:prstGeom prst="rect">
            <a:avLst/>
          </a:prstGeom>
        </p:spPr>
      </p:pic>
      <p:pic>
        <p:nvPicPr>
          <p:cNvPr id="13" name="3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696200" y="4453880"/>
            <a:ext cx="609600" cy="609600"/>
          </a:xfrm>
          <a:prstGeom prst="rect">
            <a:avLst/>
          </a:prstGeom>
        </p:spPr>
      </p:pic>
      <p:pic>
        <p:nvPicPr>
          <p:cNvPr id="14" name="4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757160" y="5791200"/>
            <a:ext cx="609600" cy="609600"/>
          </a:xfrm>
          <a:prstGeom prst="rect">
            <a:avLst/>
          </a:prstGeom>
        </p:spPr>
      </p:pic>
      <p:pic>
        <p:nvPicPr>
          <p:cNvPr id="15" name="UNIT 9- SKILL 2.1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772400" y="381000"/>
            <a:ext cx="609600" cy="609600"/>
          </a:xfrm>
          <a:prstGeom prst="rect">
            <a:avLst/>
          </a:prstGeom>
        </p:spPr>
      </p:pic>
      <p:pic>
        <p:nvPicPr>
          <p:cNvPr id="17" name="Picture 16" descr="Book-09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5550693"/>
            <a:ext cx="12954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87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0" t="23600" r="47500" b="35000"/>
          <a:stretch/>
        </p:blipFill>
        <p:spPr bwMode="auto">
          <a:xfrm>
            <a:off x="381000" y="533400"/>
            <a:ext cx="8360649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UNIT 9- SKILL 2.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81800" y="5562600"/>
            <a:ext cx="609600" cy="6096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895600" y="2514600"/>
            <a:ext cx="1295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819400" y="3048000"/>
            <a:ext cx="1295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819400" y="3505200"/>
            <a:ext cx="1295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895600" y="4038600"/>
            <a:ext cx="1295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276600" y="4953000"/>
            <a:ext cx="1295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219200" y="2057400"/>
            <a:ext cx="1600200" cy="457200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219200" y="2590800"/>
            <a:ext cx="1600200" cy="457200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191000" y="3048000"/>
            <a:ext cx="4343400" cy="457200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209800" y="3581400"/>
            <a:ext cx="685800" cy="457200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219200" y="4572000"/>
            <a:ext cx="1828800" cy="457200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7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06575"/>
            <a:ext cx="8153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What did speaker 1 do  last summer?</a:t>
            </a:r>
            <a:b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He went to Rome.</a:t>
            </a:r>
            <a:b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He went to Paris.</a:t>
            </a:r>
            <a:b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He went to Berlin.</a:t>
            </a:r>
          </a:p>
        </p:txBody>
      </p:sp>
      <p:pic>
        <p:nvPicPr>
          <p:cNvPr id="5" name="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62400" y="4343400"/>
            <a:ext cx="609600" cy="6096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57200" y="2057400"/>
            <a:ext cx="4572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7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marL="457200" indent="-457200" algn="l">
              <a:defRPr/>
            </a:pP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How can Speaker 2 speak Italian?</a:t>
            </a:r>
            <a:b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 A bit rusty              </a:t>
            </a:r>
            <a:b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fluently                  </a:t>
            </a:r>
            <a:b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very well</a:t>
            </a:r>
            <a:b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143000" y="2133600"/>
            <a:ext cx="4572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88080" y="4495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84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0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229600" cy="1470025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What was Speaker 3’s level of English in the past?</a:t>
            </a:r>
            <a:b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 reasonable            </a:t>
            </a:r>
            <a:b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very bad                  </a:t>
            </a:r>
            <a:b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good</a:t>
            </a:r>
            <a:b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85800" y="2819400"/>
            <a:ext cx="4572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810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87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93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990600"/>
            <a:ext cx="8839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What did Speaker 3 do while travelling around England?</a:t>
            </a:r>
          </a:p>
          <a:p>
            <a:pPr>
              <a:defRPr/>
            </a:pP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A. He didn’t pick up any words and phrases</a:t>
            </a:r>
          </a:p>
          <a:p>
            <a:pPr>
              <a:defRPr/>
            </a:pP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B. He noted down some words and phrases to learn.</a:t>
            </a:r>
            <a:b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C. He picked up enough words and phrases to get by.</a:t>
            </a:r>
          </a:p>
        </p:txBody>
      </p:sp>
      <p:sp>
        <p:nvSpPr>
          <p:cNvPr id="5" name="Oval 4"/>
          <p:cNvSpPr/>
          <p:nvPr/>
        </p:nvSpPr>
        <p:spPr>
          <a:xfrm>
            <a:off x="533400" y="3429000"/>
            <a:ext cx="4572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4495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87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93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685800"/>
            <a:ext cx="86106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5. What did Speaker 4 think of her English learning?</a:t>
            </a:r>
          </a:p>
          <a:p>
            <a:pPr>
              <a:defRPr/>
            </a:pP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She has not learned a lot  at an English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centre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defRPr/>
            </a:pP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She has learned a lot  at an English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centre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defRPr/>
            </a:pP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She couldn’t find any communicative way to learn English.</a:t>
            </a:r>
          </a:p>
          <a:p>
            <a:pPr>
              <a:defRPr/>
            </a:pP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b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04800" y="2209800"/>
            <a:ext cx="4572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4038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87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775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588</Words>
  <Application>Microsoft Office PowerPoint</Application>
  <PresentationFormat>On-screen Show (4:3)</PresentationFormat>
  <Paragraphs>64</Paragraphs>
  <Slides>16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.VnVogue</vt:lpstr>
      <vt:lpstr>Arial</vt:lpstr>
      <vt:lpstr>Arial Black</vt:lpstr>
      <vt:lpstr>Calibri</vt:lpstr>
      <vt:lpstr>Impact</vt:lpstr>
      <vt:lpstr>Times New Roman</vt:lpstr>
      <vt:lpstr>Office Theme</vt:lpstr>
      <vt:lpstr>(LISTENING &amp; WRITING)</vt:lpstr>
      <vt:lpstr>PowerPoint Presentation</vt:lpstr>
      <vt:lpstr>PowerPoint Presentation</vt:lpstr>
      <vt:lpstr>PowerPoint Presentation</vt:lpstr>
      <vt:lpstr>1. What did speaker 1 do  last summer? A. He went to Rome. B. He went to Paris. C. He went to Berlin.</vt:lpstr>
      <vt:lpstr>2. How can Speaker 2 speak Italian? A.  A bit rusty               B. fluently                   C. very well </vt:lpstr>
      <vt:lpstr>3. What was Speaker 3’s level of English in the past? A.  reasonable             B. very bad                   C. good </vt:lpstr>
      <vt:lpstr>PowerPoint Presentation</vt:lpstr>
      <vt:lpstr>PowerPoint Presentation</vt:lpstr>
      <vt:lpstr>PowerPoint Presentation</vt:lpstr>
      <vt:lpstr>Watching a video about reasons to learn English. Try to take notes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Phương Dương</cp:lastModifiedBy>
  <cp:revision>24</cp:revision>
  <dcterms:created xsi:type="dcterms:W3CDTF">2020-04-13T20:46:39Z</dcterms:created>
  <dcterms:modified xsi:type="dcterms:W3CDTF">2020-04-13T09:39:11Z</dcterms:modified>
</cp:coreProperties>
</file>