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22" r:id="rId2"/>
    <p:sldId id="347" r:id="rId3"/>
    <p:sldId id="348" r:id="rId4"/>
    <p:sldId id="326" r:id="rId5"/>
    <p:sldId id="329" r:id="rId6"/>
    <p:sldId id="349" r:id="rId7"/>
    <p:sldId id="330" r:id="rId8"/>
    <p:sldId id="346" r:id="rId9"/>
    <p:sldId id="333" r:id="rId10"/>
    <p:sldId id="334" r:id="rId11"/>
    <p:sldId id="335" r:id="rId12"/>
    <p:sldId id="336" r:id="rId13"/>
    <p:sldId id="337" r:id="rId14"/>
    <p:sldId id="338" r:id="rId15"/>
    <p:sldId id="340" r:id="rId16"/>
    <p:sldId id="342" r:id="rId17"/>
    <p:sldId id="344" r:id="rId18"/>
    <p:sldId id="271" r:id="rId19"/>
    <p:sldId id="345" r:id="rId20"/>
  </p:sldIdLst>
  <p:sldSz cx="12192000" cy="6858000"/>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99FF66"/>
    <a:srgbClr val="99FF99"/>
    <a:srgbClr val="FF99FF"/>
    <a:srgbClr val="FFFF66"/>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96" autoAdjust="0"/>
  </p:normalViewPr>
  <p:slideViewPr>
    <p:cSldViewPr>
      <p:cViewPr varScale="1">
        <p:scale>
          <a:sx n="63" d="100"/>
          <a:sy n="63" d="100"/>
        </p:scale>
        <p:origin x="780" y="8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DC3F4EC-4653-46B7-9D30-74DF9D64912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defRPr>
            </a:lvl1pPr>
          </a:lstStyle>
          <a:p>
            <a:pPr>
              <a:defRPr/>
            </a:pPr>
            <a:endParaRPr lang="en-US" altLang="vi-VN"/>
          </a:p>
        </p:txBody>
      </p:sp>
      <p:sp>
        <p:nvSpPr>
          <p:cNvPr id="54275" name="Rectangle 3">
            <a:extLst>
              <a:ext uri="{FF2B5EF4-FFF2-40B4-BE49-F238E27FC236}">
                <a16:creationId xmlns:a16="http://schemas.microsoft.com/office/drawing/2014/main" id="{04E734DE-23EB-491E-A986-4945E60EC50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panose="020B0604020202020204" pitchFamily="34" charset="0"/>
              </a:defRPr>
            </a:lvl1pPr>
          </a:lstStyle>
          <a:p>
            <a:pPr>
              <a:defRPr/>
            </a:pPr>
            <a:fld id="{54D53EAF-916D-4555-95F3-06239D69191A}" type="datetimeFigureOut">
              <a:rPr lang="en-US" altLang="vi-VN"/>
              <a:pPr>
                <a:defRPr/>
              </a:pPr>
              <a:t>4/8/2020</a:t>
            </a:fld>
            <a:endParaRPr lang="en-US" altLang="vi-VN"/>
          </a:p>
        </p:txBody>
      </p:sp>
      <p:sp>
        <p:nvSpPr>
          <p:cNvPr id="29700" name="Rectangle 4">
            <a:extLst>
              <a:ext uri="{FF2B5EF4-FFF2-40B4-BE49-F238E27FC236}">
                <a16:creationId xmlns:a16="http://schemas.microsoft.com/office/drawing/2014/main" id="{40BE1377-9463-4442-B948-F40A311B3E1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a:extLst>
              <a:ext uri="{FF2B5EF4-FFF2-40B4-BE49-F238E27FC236}">
                <a16:creationId xmlns:a16="http://schemas.microsoft.com/office/drawing/2014/main" id="{BA28477F-C7C9-44AA-A6CD-6ED0AA69444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noProof="0"/>
              <a:t>Click to edit Master text styles</a:t>
            </a:r>
          </a:p>
          <a:p>
            <a:pPr lvl="1"/>
            <a:r>
              <a:rPr lang="en-US" altLang="vi-VN" noProof="0"/>
              <a:t>Second level</a:t>
            </a:r>
          </a:p>
          <a:p>
            <a:pPr lvl="2"/>
            <a:r>
              <a:rPr lang="en-US" altLang="vi-VN" noProof="0"/>
              <a:t>Third level</a:t>
            </a:r>
          </a:p>
          <a:p>
            <a:pPr lvl="3"/>
            <a:r>
              <a:rPr lang="en-US" altLang="vi-VN" noProof="0"/>
              <a:t>Fourth level</a:t>
            </a:r>
          </a:p>
          <a:p>
            <a:pPr lvl="4"/>
            <a:r>
              <a:rPr lang="en-US" altLang="vi-VN" noProof="0"/>
              <a:t>Fifth level</a:t>
            </a:r>
          </a:p>
        </p:txBody>
      </p:sp>
      <p:sp>
        <p:nvSpPr>
          <p:cNvPr id="54278" name="Rectangle 6">
            <a:extLst>
              <a:ext uri="{FF2B5EF4-FFF2-40B4-BE49-F238E27FC236}">
                <a16:creationId xmlns:a16="http://schemas.microsoft.com/office/drawing/2014/main" id="{C8AF6B6A-7C50-49CD-BAED-FDFAD740DD2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defRPr>
            </a:lvl1pPr>
          </a:lstStyle>
          <a:p>
            <a:pPr>
              <a:defRPr/>
            </a:pPr>
            <a:endParaRPr lang="en-US" altLang="vi-VN"/>
          </a:p>
        </p:txBody>
      </p:sp>
      <p:sp>
        <p:nvSpPr>
          <p:cNvPr id="54279" name="Rectangle 7">
            <a:extLst>
              <a:ext uri="{FF2B5EF4-FFF2-40B4-BE49-F238E27FC236}">
                <a16:creationId xmlns:a16="http://schemas.microsoft.com/office/drawing/2014/main" id="{A4EF15F4-18B1-493C-ACEE-FA3EA8CCA52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FB1F026-4572-493F-8051-8A5B12A058A3}" type="slidenum">
              <a:rPr lang="en-US" altLang="vi-VN"/>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3AA1746F-8C05-460A-8D0C-6A57ADC5E2D5}"/>
              </a:ext>
            </a:extLst>
          </p:cNvPr>
          <p:cNvSpPr>
            <a:spLocks noGrp="1" noChangeArrowheads="1"/>
          </p:cNvSpPr>
          <p:nvPr>
            <p:ph type="dt" sz="half" idx="10"/>
          </p:nvPr>
        </p:nvSpPr>
        <p:spPr>
          <a:ln/>
        </p:spPr>
        <p:txBody>
          <a:bodyPr/>
          <a:lstStyle>
            <a:lvl1pPr>
              <a:defRPr/>
            </a:lvl1pPr>
          </a:lstStyle>
          <a:p>
            <a:pPr>
              <a:defRPr/>
            </a:pPr>
            <a:fld id="{9E21ED5F-8EF3-4D69-BA45-8E2827FCF7FC}" type="datetime1">
              <a:rPr lang="en-US" altLang="vi-VN"/>
              <a:pPr>
                <a:defRPr/>
              </a:pPr>
              <a:t>4/8/2020</a:t>
            </a:fld>
            <a:endParaRPr lang="en-US" altLang="vi-VN"/>
          </a:p>
        </p:txBody>
      </p:sp>
      <p:sp>
        <p:nvSpPr>
          <p:cNvPr id="5" name="Rectangle 5">
            <a:extLst>
              <a:ext uri="{FF2B5EF4-FFF2-40B4-BE49-F238E27FC236}">
                <a16:creationId xmlns:a16="http://schemas.microsoft.com/office/drawing/2014/main" id="{F226C49D-4EFF-4187-A984-E276C77BD7E5}"/>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65A48D18-0B53-4C5E-8647-749215AE8ADF}"/>
              </a:ext>
            </a:extLst>
          </p:cNvPr>
          <p:cNvSpPr>
            <a:spLocks noGrp="1" noChangeArrowheads="1"/>
          </p:cNvSpPr>
          <p:nvPr>
            <p:ph type="sldNum" sz="quarter" idx="12"/>
          </p:nvPr>
        </p:nvSpPr>
        <p:spPr>
          <a:ln/>
        </p:spPr>
        <p:txBody>
          <a:bodyPr/>
          <a:lstStyle>
            <a:lvl1pPr>
              <a:defRPr/>
            </a:lvl1pPr>
          </a:lstStyle>
          <a:p>
            <a:fld id="{34B19F19-5F96-41E2-AF2C-615EF9985A86}" type="slidenum">
              <a:rPr lang="en-US" altLang="vi-VN"/>
              <a:pPr/>
              <a:t>‹#›</a:t>
            </a:fld>
            <a:endParaRPr lang="en-US" altLang="vi-VN"/>
          </a:p>
        </p:txBody>
      </p:sp>
    </p:spTree>
    <p:extLst>
      <p:ext uri="{BB962C8B-B14F-4D97-AF65-F5344CB8AC3E}">
        <p14:creationId xmlns:p14="http://schemas.microsoft.com/office/powerpoint/2010/main" val="369397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240650CA-202E-4B80-9046-84CCD322545F}"/>
              </a:ext>
            </a:extLst>
          </p:cNvPr>
          <p:cNvSpPr>
            <a:spLocks noGrp="1" noChangeArrowheads="1"/>
          </p:cNvSpPr>
          <p:nvPr>
            <p:ph type="dt" sz="half" idx="10"/>
          </p:nvPr>
        </p:nvSpPr>
        <p:spPr>
          <a:ln/>
        </p:spPr>
        <p:txBody>
          <a:bodyPr/>
          <a:lstStyle>
            <a:lvl1pPr>
              <a:defRPr/>
            </a:lvl1pPr>
          </a:lstStyle>
          <a:p>
            <a:pPr>
              <a:defRPr/>
            </a:pPr>
            <a:fld id="{45BDDC7A-3BC6-40EC-AC9D-61D167CACAEF}" type="datetime1">
              <a:rPr lang="en-US" altLang="vi-VN"/>
              <a:pPr>
                <a:defRPr/>
              </a:pPr>
              <a:t>4/8/2020</a:t>
            </a:fld>
            <a:endParaRPr lang="en-US" altLang="vi-VN"/>
          </a:p>
        </p:txBody>
      </p:sp>
      <p:sp>
        <p:nvSpPr>
          <p:cNvPr id="5" name="Rectangle 5">
            <a:extLst>
              <a:ext uri="{FF2B5EF4-FFF2-40B4-BE49-F238E27FC236}">
                <a16:creationId xmlns:a16="http://schemas.microsoft.com/office/drawing/2014/main" id="{FD9100A1-6F51-407E-97AF-52C2E8DAA21D}"/>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70AD0263-AF4B-4698-816A-89CC082FE1ED}"/>
              </a:ext>
            </a:extLst>
          </p:cNvPr>
          <p:cNvSpPr>
            <a:spLocks noGrp="1" noChangeArrowheads="1"/>
          </p:cNvSpPr>
          <p:nvPr>
            <p:ph type="sldNum" sz="quarter" idx="12"/>
          </p:nvPr>
        </p:nvSpPr>
        <p:spPr>
          <a:ln/>
        </p:spPr>
        <p:txBody>
          <a:bodyPr/>
          <a:lstStyle>
            <a:lvl1pPr>
              <a:defRPr/>
            </a:lvl1pPr>
          </a:lstStyle>
          <a:p>
            <a:fld id="{1415E3B3-A818-4F99-95D0-DBEBC8296696}" type="slidenum">
              <a:rPr lang="en-US" altLang="vi-VN"/>
              <a:pPr/>
              <a:t>‹#›</a:t>
            </a:fld>
            <a:endParaRPr lang="en-US" altLang="vi-VN"/>
          </a:p>
        </p:txBody>
      </p:sp>
    </p:spTree>
    <p:extLst>
      <p:ext uri="{BB962C8B-B14F-4D97-AF65-F5344CB8AC3E}">
        <p14:creationId xmlns:p14="http://schemas.microsoft.com/office/powerpoint/2010/main" val="50356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264E6EBD-53DD-436F-B107-E35F7955D74D}"/>
              </a:ext>
            </a:extLst>
          </p:cNvPr>
          <p:cNvSpPr>
            <a:spLocks noGrp="1" noChangeArrowheads="1"/>
          </p:cNvSpPr>
          <p:nvPr>
            <p:ph type="dt" sz="half" idx="10"/>
          </p:nvPr>
        </p:nvSpPr>
        <p:spPr>
          <a:ln/>
        </p:spPr>
        <p:txBody>
          <a:bodyPr/>
          <a:lstStyle>
            <a:lvl1pPr>
              <a:defRPr/>
            </a:lvl1pPr>
          </a:lstStyle>
          <a:p>
            <a:pPr>
              <a:defRPr/>
            </a:pPr>
            <a:fld id="{AA10EF93-6D69-40C3-834A-37175B14CF11}" type="datetime1">
              <a:rPr lang="en-US" altLang="vi-VN"/>
              <a:pPr>
                <a:defRPr/>
              </a:pPr>
              <a:t>4/8/2020</a:t>
            </a:fld>
            <a:endParaRPr lang="en-US" altLang="vi-VN"/>
          </a:p>
        </p:txBody>
      </p:sp>
      <p:sp>
        <p:nvSpPr>
          <p:cNvPr id="5" name="Rectangle 5">
            <a:extLst>
              <a:ext uri="{FF2B5EF4-FFF2-40B4-BE49-F238E27FC236}">
                <a16:creationId xmlns:a16="http://schemas.microsoft.com/office/drawing/2014/main" id="{8EBAEC11-20B8-4B48-91EF-D961813488FF}"/>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0E64256E-026C-40C2-8E5F-F6EF427CDF92}"/>
              </a:ext>
            </a:extLst>
          </p:cNvPr>
          <p:cNvSpPr>
            <a:spLocks noGrp="1" noChangeArrowheads="1"/>
          </p:cNvSpPr>
          <p:nvPr>
            <p:ph type="sldNum" sz="quarter" idx="12"/>
          </p:nvPr>
        </p:nvSpPr>
        <p:spPr>
          <a:ln/>
        </p:spPr>
        <p:txBody>
          <a:bodyPr/>
          <a:lstStyle>
            <a:lvl1pPr>
              <a:defRPr/>
            </a:lvl1pPr>
          </a:lstStyle>
          <a:p>
            <a:fld id="{969DD314-EE34-4860-A605-9E40FE330713}" type="slidenum">
              <a:rPr lang="en-US" altLang="vi-VN"/>
              <a:pPr/>
              <a:t>‹#›</a:t>
            </a:fld>
            <a:endParaRPr lang="en-US" altLang="vi-VN"/>
          </a:p>
        </p:txBody>
      </p:sp>
    </p:spTree>
    <p:extLst>
      <p:ext uri="{BB962C8B-B14F-4D97-AF65-F5344CB8AC3E}">
        <p14:creationId xmlns:p14="http://schemas.microsoft.com/office/powerpoint/2010/main" val="2515268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Rectangle 4">
            <a:extLst>
              <a:ext uri="{FF2B5EF4-FFF2-40B4-BE49-F238E27FC236}">
                <a16:creationId xmlns:a16="http://schemas.microsoft.com/office/drawing/2014/main" id="{EEABA4CA-AADA-4245-9A57-386073721342}"/>
              </a:ext>
            </a:extLst>
          </p:cNvPr>
          <p:cNvSpPr>
            <a:spLocks noGrp="1" noChangeArrowheads="1"/>
          </p:cNvSpPr>
          <p:nvPr>
            <p:ph type="dt" sz="half" idx="10"/>
          </p:nvPr>
        </p:nvSpPr>
        <p:spPr>
          <a:ln/>
        </p:spPr>
        <p:txBody>
          <a:bodyPr/>
          <a:lstStyle>
            <a:lvl1pPr>
              <a:defRPr/>
            </a:lvl1pPr>
          </a:lstStyle>
          <a:p>
            <a:pPr>
              <a:defRPr/>
            </a:pPr>
            <a:fld id="{C40777C0-6F5A-40AD-8897-4B919752BD52}" type="datetime1">
              <a:rPr lang="en-US" altLang="vi-VN"/>
              <a:pPr>
                <a:defRPr/>
              </a:pPr>
              <a:t>4/8/2020</a:t>
            </a:fld>
            <a:endParaRPr lang="en-US" altLang="vi-VN"/>
          </a:p>
        </p:txBody>
      </p:sp>
      <p:sp>
        <p:nvSpPr>
          <p:cNvPr id="7" name="Rectangle 5">
            <a:extLst>
              <a:ext uri="{FF2B5EF4-FFF2-40B4-BE49-F238E27FC236}">
                <a16:creationId xmlns:a16="http://schemas.microsoft.com/office/drawing/2014/main" id="{C41D59E4-FF21-48A6-913A-E3A12A8EE675}"/>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8" name="Rectangle 6">
            <a:extLst>
              <a:ext uri="{FF2B5EF4-FFF2-40B4-BE49-F238E27FC236}">
                <a16:creationId xmlns:a16="http://schemas.microsoft.com/office/drawing/2014/main" id="{67F9AAFC-B68F-4189-9FDC-CE58ADF0C2BB}"/>
              </a:ext>
            </a:extLst>
          </p:cNvPr>
          <p:cNvSpPr>
            <a:spLocks noGrp="1" noChangeArrowheads="1"/>
          </p:cNvSpPr>
          <p:nvPr>
            <p:ph type="sldNum" sz="quarter" idx="12"/>
          </p:nvPr>
        </p:nvSpPr>
        <p:spPr>
          <a:ln/>
        </p:spPr>
        <p:txBody>
          <a:bodyPr/>
          <a:lstStyle>
            <a:lvl1pPr>
              <a:defRPr/>
            </a:lvl1pPr>
          </a:lstStyle>
          <a:p>
            <a:fld id="{7FF75556-D43F-4B9F-AAB3-708145DB8B00}" type="slidenum">
              <a:rPr lang="en-US" altLang="vi-VN"/>
              <a:pPr/>
              <a:t>‹#›</a:t>
            </a:fld>
            <a:endParaRPr lang="en-US" altLang="vi-VN"/>
          </a:p>
        </p:txBody>
      </p:sp>
    </p:spTree>
    <p:extLst>
      <p:ext uri="{BB962C8B-B14F-4D97-AF65-F5344CB8AC3E}">
        <p14:creationId xmlns:p14="http://schemas.microsoft.com/office/powerpoint/2010/main" val="720435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1DF5575C-4A48-420B-833D-99255306C214}"/>
              </a:ext>
            </a:extLst>
          </p:cNvPr>
          <p:cNvSpPr>
            <a:spLocks noGrp="1" noChangeArrowheads="1"/>
          </p:cNvSpPr>
          <p:nvPr>
            <p:ph type="dt" sz="half" idx="10"/>
          </p:nvPr>
        </p:nvSpPr>
        <p:spPr>
          <a:ln/>
        </p:spPr>
        <p:txBody>
          <a:bodyPr/>
          <a:lstStyle>
            <a:lvl1pPr>
              <a:defRPr/>
            </a:lvl1pPr>
          </a:lstStyle>
          <a:p>
            <a:pPr>
              <a:defRPr/>
            </a:pPr>
            <a:fld id="{8DCF44BA-93BF-4360-8A4A-EA8AEFA81B17}" type="datetime1">
              <a:rPr lang="en-US" altLang="vi-VN"/>
              <a:pPr>
                <a:defRPr/>
              </a:pPr>
              <a:t>4/8/2020</a:t>
            </a:fld>
            <a:endParaRPr lang="en-US" altLang="vi-VN"/>
          </a:p>
        </p:txBody>
      </p:sp>
      <p:sp>
        <p:nvSpPr>
          <p:cNvPr id="4" name="Rectangle 5">
            <a:extLst>
              <a:ext uri="{FF2B5EF4-FFF2-40B4-BE49-F238E27FC236}">
                <a16:creationId xmlns:a16="http://schemas.microsoft.com/office/drawing/2014/main" id="{A096DB2B-4CE7-48E5-AD5D-84421DBA98B4}"/>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a:extLst>
              <a:ext uri="{FF2B5EF4-FFF2-40B4-BE49-F238E27FC236}">
                <a16:creationId xmlns:a16="http://schemas.microsoft.com/office/drawing/2014/main" id="{4C548940-002D-45B2-9A1C-6BFCB0BD3C00}"/>
              </a:ext>
            </a:extLst>
          </p:cNvPr>
          <p:cNvSpPr>
            <a:spLocks noGrp="1" noChangeArrowheads="1"/>
          </p:cNvSpPr>
          <p:nvPr>
            <p:ph type="sldNum" sz="quarter" idx="12"/>
          </p:nvPr>
        </p:nvSpPr>
        <p:spPr>
          <a:ln/>
        </p:spPr>
        <p:txBody>
          <a:bodyPr/>
          <a:lstStyle>
            <a:lvl1pPr>
              <a:defRPr/>
            </a:lvl1pPr>
          </a:lstStyle>
          <a:p>
            <a:fld id="{69F5924B-64D5-4276-BC6E-35BBF6326C79}" type="slidenum">
              <a:rPr lang="en-US" altLang="vi-VN"/>
              <a:pPr/>
              <a:t>‹#›</a:t>
            </a:fld>
            <a:endParaRPr lang="en-US" altLang="vi-VN"/>
          </a:p>
        </p:txBody>
      </p:sp>
    </p:spTree>
    <p:extLst>
      <p:ext uri="{BB962C8B-B14F-4D97-AF65-F5344CB8AC3E}">
        <p14:creationId xmlns:p14="http://schemas.microsoft.com/office/powerpoint/2010/main" val="52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CC77D7CB-AC90-4E3F-817A-357C1529A0BB}"/>
              </a:ext>
            </a:extLst>
          </p:cNvPr>
          <p:cNvSpPr>
            <a:spLocks noGrp="1" noChangeArrowheads="1"/>
          </p:cNvSpPr>
          <p:nvPr>
            <p:ph type="dt" sz="half" idx="10"/>
          </p:nvPr>
        </p:nvSpPr>
        <p:spPr>
          <a:ln/>
        </p:spPr>
        <p:txBody>
          <a:bodyPr/>
          <a:lstStyle>
            <a:lvl1pPr>
              <a:defRPr/>
            </a:lvl1pPr>
          </a:lstStyle>
          <a:p>
            <a:pPr>
              <a:defRPr/>
            </a:pPr>
            <a:fld id="{8551C963-C560-426D-B5F7-6B8F0F47FFFF}" type="datetime1">
              <a:rPr lang="en-US" altLang="vi-VN"/>
              <a:pPr>
                <a:defRPr/>
              </a:pPr>
              <a:t>4/8/2020</a:t>
            </a:fld>
            <a:endParaRPr lang="en-US" altLang="vi-VN"/>
          </a:p>
        </p:txBody>
      </p:sp>
      <p:sp>
        <p:nvSpPr>
          <p:cNvPr id="5" name="Rectangle 5">
            <a:extLst>
              <a:ext uri="{FF2B5EF4-FFF2-40B4-BE49-F238E27FC236}">
                <a16:creationId xmlns:a16="http://schemas.microsoft.com/office/drawing/2014/main" id="{6EC4B8FF-231B-4C74-8C97-B529FCC354AA}"/>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C21A307C-FC2C-43F4-B610-9F2305E0F598}"/>
              </a:ext>
            </a:extLst>
          </p:cNvPr>
          <p:cNvSpPr>
            <a:spLocks noGrp="1" noChangeArrowheads="1"/>
          </p:cNvSpPr>
          <p:nvPr>
            <p:ph type="sldNum" sz="quarter" idx="12"/>
          </p:nvPr>
        </p:nvSpPr>
        <p:spPr>
          <a:ln/>
        </p:spPr>
        <p:txBody>
          <a:bodyPr/>
          <a:lstStyle>
            <a:lvl1pPr>
              <a:defRPr/>
            </a:lvl1pPr>
          </a:lstStyle>
          <a:p>
            <a:fld id="{24237C16-5A4D-4C03-870C-2BE95C1EF0EA}" type="slidenum">
              <a:rPr lang="en-US" altLang="vi-VN"/>
              <a:pPr/>
              <a:t>‹#›</a:t>
            </a:fld>
            <a:endParaRPr lang="en-US" altLang="vi-VN"/>
          </a:p>
        </p:txBody>
      </p:sp>
    </p:spTree>
    <p:extLst>
      <p:ext uri="{BB962C8B-B14F-4D97-AF65-F5344CB8AC3E}">
        <p14:creationId xmlns:p14="http://schemas.microsoft.com/office/powerpoint/2010/main" val="154353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0C528AD-A4BB-4126-9778-285598D25172}"/>
              </a:ext>
            </a:extLst>
          </p:cNvPr>
          <p:cNvSpPr>
            <a:spLocks noGrp="1" noChangeArrowheads="1"/>
          </p:cNvSpPr>
          <p:nvPr>
            <p:ph type="dt" sz="half" idx="10"/>
          </p:nvPr>
        </p:nvSpPr>
        <p:spPr>
          <a:ln/>
        </p:spPr>
        <p:txBody>
          <a:bodyPr/>
          <a:lstStyle>
            <a:lvl1pPr>
              <a:defRPr/>
            </a:lvl1pPr>
          </a:lstStyle>
          <a:p>
            <a:pPr>
              <a:defRPr/>
            </a:pPr>
            <a:fld id="{246AF568-E362-4748-90DB-3929063731B8}" type="datetime1">
              <a:rPr lang="en-US" altLang="vi-VN"/>
              <a:pPr>
                <a:defRPr/>
              </a:pPr>
              <a:t>4/8/2020</a:t>
            </a:fld>
            <a:endParaRPr lang="en-US" altLang="vi-VN"/>
          </a:p>
        </p:txBody>
      </p:sp>
      <p:sp>
        <p:nvSpPr>
          <p:cNvPr id="5" name="Rectangle 5">
            <a:extLst>
              <a:ext uri="{FF2B5EF4-FFF2-40B4-BE49-F238E27FC236}">
                <a16:creationId xmlns:a16="http://schemas.microsoft.com/office/drawing/2014/main" id="{D36EB6B6-6368-45E7-8A9B-974496557131}"/>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F3144D98-F4B5-4D2F-A8D2-5117F637778E}"/>
              </a:ext>
            </a:extLst>
          </p:cNvPr>
          <p:cNvSpPr>
            <a:spLocks noGrp="1" noChangeArrowheads="1"/>
          </p:cNvSpPr>
          <p:nvPr>
            <p:ph type="sldNum" sz="quarter" idx="12"/>
          </p:nvPr>
        </p:nvSpPr>
        <p:spPr>
          <a:ln/>
        </p:spPr>
        <p:txBody>
          <a:bodyPr/>
          <a:lstStyle>
            <a:lvl1pPr>
              <a:defRPr/>
            </a:lvl1pPr>
          </a:lstStyle>
          <a:p>
            <a:fld id="{D0CE9FC0-4CDE-4F37-B054-2CEEDE8F4D15}" type="slidenum">
              <a:rPr lang="en-US" altLang="vi-VN"/>
              <a:pPr/>
              <a:t>‹#›</a:t>
            </a:fld>
            <a:endParaRPr lang="en-US" altLang="vi-VN"/>
          </a:p>
        </p:txBody>
      </p:sp>
    </p:spTree>
    <p:extLst>
      <p:ext uri="{BB962C8B-B14F-4D97-AF65-F5344CB8AC3E}">
        <p14:creationId xmlns:p14="http://schemas.microsoft.com/office/powerpoint/2010/main" val="78563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35576C0F-F854-4930-A54F-2C28170E8A1B}"/>
              </a:ext>
            </a:extLst>
          </p:cNvPr>
          <p:cNvSpPr>
            <a:spLocks noGrp="1" noChangeArrowheads="1"/>
          </p:cNvSpPr>
          <p:nvPr>
            <p:ph type="dt" sz="half" idx="10"/>
          </p:nvPr>
        </p:nvSpPr>
        <p:spPr>
          <a:ln/>
        </p:spPr>
        <p:txBody>
          <a:bodyPr/>
          <a:lstStyle>
            <a:lvl1pPr>
              <a:defRPr/>
            </a:lvl1pPr>
          </a:lstStyle>
          <a:p>
            <a:pPr>
              <a:defRPr/>
            </a:pPr>
            <a:fld id="{F8945DE1-82ED-4860-A10A-7E92CAAAFB09}" type="datetime1">
              <a:rPr lang="en-US" altLang="vi-VN"/>
              <a:pPr>
                <a:defRPr/>
              </a:pPr>
              <a:t>4/8/2020</a:t>
            </a:fld>
            <a:endParaRPr lang="en-US" altLang="vi-VN"/>
          </a:p>
        </p:txBody>
      </p:sp>
      <p:sp>
        <p:nvSpPr>
          <p:cNvPr id="6" name="Rectangle 5">
            <a:extLst>
              <a:ext uri="{FF2B5EF4-FFF2-40B4-BE49-F238E27FC236}">
                <a16:creationId xmlns:a16="http://schemas.microsoft.com/office/drawing/2014/main" id="{BBD8AACB-68D6-4557-981A-E10A6755B153}"/>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id="{89E4A2D7-C42C-407F-9D26-5B92D06D6B16}"/>
              </a:ext>
            </a:extLst>
          </p:cNvPr>
          <p:cNvSpPr>
            <a:spLocks noGrp="1" noChangeArrowheads="1"/>
          </p:cNvSpPr>
          <p:nvPr>
            <p:ph type="sldNum" sz="quarter" idx="12"/>
          </p:nvPr>
        </p:nvSpPr>
        <p:spPr>
          <a:ln/>
        </p:spPr>
        <p:txBody>
          <a:bodyPr/>
          <a:lstStyle>
            <a:lvl1pPr>
              <a:defRPr/>
            </a:lvl1pPr>
          </a:lstStyle>
          <a:p>
            <a:fld id="{6BEB387C-32D5-4A75-9AAB-883F207B4FE3}" type="slidenum">
              <a:rPr lang="en-US" altLang="vi-VN"/>
              <a:pPr/>
              <a:t>‹#›</a:t>
            </a:fld>
            <a:endParaRPr lang="en-US" altLang="vi-VN"/>
          </a:p>
        </p:txBody>
      </p:sp>
    </p:spTree>
    <p:extLst>
      <p:ext uri="{BB962C8B-B14F-4D97-AF65-F5344CB8AC3E}">
        <p14:creationId xmlns:p14="http://schemas.microsoft.com/office/powerpoint/2010/main" val="3169207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5D75AD36-255E-4979-8AB2-6F88387160C1}"/>
              </a:ext>
            </a:extLst>
          </p:cNvPr>
          <p:cNvSpPr>
            <a:spLocks noGrp="1" noChangeArrowheads="1"/>
          </p:cNvSpPr>
          <p:nvPr>
            <p:ph type="dt" sz="half" idx="10"/>
          </p:nvPr>
        </p:nvSpPr>
        <p:spPr>
          <a:ln/>
        </p:spPr>
        <p:txBody>
          <a:bodyPr/>
          <a:lstStyle>
            <a:lvl1pPr>
              <a:defRPr/>
            </a:lvl1pPr>
          </a:lstStyle>
          <a:p>
            <a:pPr>
              <a:defRPr/>
            </a:pPr>
            <a:fld id="{E8322CD0-A2AC-48C0-AA4D-9C445713EBA8}" type="datetime1">
              <a:rPr lang="en-US" altLang="vi-VN"/>
              <a:pPr>
                <a:defRPr/>
              </a:pPr>
              <a:t>4/8/2020</a:t>
            </a:fld>
            <a:endParaRPr lang="en-US" altLang="vi-VN"/>
          </a:p>
        </p:txBody>
      </p:sp>
      <p:sp>
        <p:nvSpPr>
          <p:cNvPr id="8" name="Rectangle 5">
            <a:extLst>
              <a:ext uri="{FF2B5EF4-FFF2-40B4-BE49-F238E27FC236}">
                <a16:creationId xmlns:a16="http://schemas.microsoft.com/office/drawing/2014/main" id="{4C4151FE-00BB-41E2-B044-8416BBC23CA5}"/>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a:extLst>
              <a:ext uri="{FF2B5EF4-FFF2-40B4-BE49-F238E27FC236}">
                <a16:creationId xmlns:a16="http://schemas.microsoft.com/office/drawing/2014/main" id="{1B34FDED-1D2D-439D-BDB0-C1A2412F87AE}"/>
              </a:ext>
            </a:extLst>
          </p:cNvPr>
          <p:cNvSpPr>
            <a:spLocks noGrp="1" noChangeArrowheads="1"/>
          </p:cNvSpPr>
          <p:nvPr>
            <p:ph type="sldNum" sz="quarter" idx="12"/>
          </p:nvPr>
        </p:nvSpPr>
        <p:spPr>
          <a:ln/>
        </p:spPr>
        <p:txBody>
          <a:bodyPr/>
          <a:lstStyle>
            <a:lvl1pPr>
              <a:defRPr/>
            </a:lvl1pPr>
          </a:lstStyle>
          <a:p>
            <a:fld id="{BB5B88B3-300D-42E1-AF7C-CF38BACA0E46}" type="slidenum">
              <a:rPr lang="en-US" altLang="vi-VN"/>
              <a:pPr/>
              <a:t>‹#›</a:t>
            </a:fld>
            <a:endParaRPr lang="en-US" altLang="vi-VN"/>
          </a:p>
        </p:txBody>
      </p:sp>
    </p:spTree>
    <p:extLst>
      <p:ext uri="{BB962C8B-B14F-4D97-AF65-F5344CB8AC3E}">
        <p14:creationId xmlns:p14="http://schemas.microsoft.com/office/powerpoint/2010/main" val="250291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EF980858-F2F4-499B-9F65-671EC405F7B1}"/>
              </a:ext>
            </a:extLst>
          </p:cNvPr>
          <p:cNvSpPr>
            <a:spLocks noGrp="1" noChangeArrowheads="1"/>
          </p:cNvSpPr>
          <p:nvPr>
            <p:ph type="dt" sz="half" idx="10"/>
          </p:nvPr>
        </p:nvSpPr>
        <p:spPr>
          <a:ln/>
        </p:spPr>
        <p:txBody>
          <a:bodyPr/>
          <a:lstStyle>
            <a:lvl1pPr>
              <a:defRPr/>
            </a:lvl1pPr>
          </a:lstStyle>
          <a:p>
            <a:pPr>
              <a:defRPr/>
            </a:pPr>
            <a:fld id="{136385CB-A110-4789-BE9F-18FD5BB55D6B}" type="datetime1">
              <a:rPr lang="en-US" altLang="vi-VN"/>
              <a:pPr>
                <a:defRPr/>
              </a:pPr>
              <a:t>4/8/2020</a:t>
            </a:fld>
            <a:endParaRPr lang="en-US" altLang="vi-VN"/>
          </a:p>
        </p:txBody>
      </p:sp>
      <p:sp>
        <p:nvSpPr>
          <p:cNvPr id="4" name="Rectangle 5">
            <a:extLst>
              <a:ext uri="{FF2B5EF4-FFF2-40B4-BE49-F238E27FC236}">
                <a16:creationId xmlns:a16="http://schemas.microsoft.com/office/drawing/2014/main" id="{9D9DFD24-CEB5-47DD-A9F1-5232C736CF82}"/>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a:extLst>
              <a:ext uri="{FF2B5EF4-FFF2-40B4-BE49-F238E27FC236}">
                <a16:creationId xmlns:a16="http://schemas.microsoft.com/office/drawing/2014/main" id="{4DE87E9E-A085-49D4-A064-F4A508B2F036}"/>
              </a:ext>
            </a:extLst>
          </p:cNvPr>
          <p:cNvSpPr>
            <a:spLocks noGrp="1" noChangeArrowheads="1"/>
          </p:cNvSpPr>
          <p:nvPr>
            <p:ph type="sldNum" sz="quarter" idx="12"/>
          </p:nvPr>
        </p:nvSpPr>
        <p:spPr>
          <a:ln/>
        </p:spPr>
        <p:txBody>
          <a:bodyPr/>
          <a:lstStyle>
            <a:lvl1pPr>
              <a:defRPr/>
            </a:lvl1pPr>
          </a:lstStyle>
          <a:p>
            <a:fld id="{968AF36B-F608-49FF-83CD-4C92AD089D92}" type="slidenum">
              <a:rPr lang="en-US" altLang="vi-VN"/>
              <a:pPr/>
              <a:t>‹#›</a:t>
            </a:fld>
            <a:endParaRPr lang="en-US" altLang="vi-VN"/>
          </a:p>
        </p:txBody>
      </p:sp>
    </p:spTree>
    <p:extLst>
      <p:ext uri="{BB962C8B-B14F-4D97-AF65-F5344CB8AC3E}">
        <p14:creationId xmlns:p14="http://schemas.microsoft.com/office/powerpoint/2010/main" val="2959748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8CD011E-7C7F-4B4C-AE1F-9B9391983E76}"/>
              </a:ext>
            </a:extLst>
          </p:cNvPr>
          <p:cNvSpPr>
            <a:spLocks noGrp="1" noChangeArrowheads="1"/>
          </p:cNvSpPr>
          <p:nvPr>
            <p:ph type="dt" sz="half" idx="10"/>
          </p:nvPr>
        </p:nvSpPr>
        <p:spPr>
          <a:ln/>
        </p:spPr>
        <p:txBody>
          <a:bodyPr/>
          <a:lstStyle>
            <a:lvl1pPr>
              <a:defRPr/>
            </a:lvl1pPr>
          </a:lstStyle>
          <a:p>
            <a:pPr>
              <a:defRPr/>
            </a:pPr>
            <a:fld id="{FE24B277-F3D2-4048-BE21-1751B8ADE360}" type="datetime1">
              <a:rPr lang="en-US" altLang="vi-VN"/>
              <a:pPr>
                <a:defRPr/>
              </a:pPr>
              <a:t>4/8/2020</a:t>
            </a:fld>
            <a:endParaRPr lang="en-US" altLang="vi-VN"/>
          </a:p>
        </p:txBody>
      </p:sp>
      <p:sp>
        <p:nvSpPr>
          <p:cNvPr id="3" name="Rectangle 5">
            <a:extLst>
              <a:ext uri="{FF2B5EF4-FFF2-40B4-BE49-F238E27FC236}">
                <a16:creationId xmlns:a16="http://schemas.microsoft.com/office/drawing/2014/main" id="{34DFFCB0-2786-4A18-9E50-4D5E5F11C41D}"/>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a:extLst>
              <a:ext uri="{FF2B5EF4-FFF2-40B4-BE49-F238E27FC236}">
                <a16:creationId xmlns:a16="http://schemas.microsoft.com/office/drawing/2014/main" id="{308CB6DA-3506-4194-BA15-10F695A54581}"/>
              </a:ext>
            </a:extLst>
          </p:cNvPr>
          <p:cNvSpPr>
            <a:spLocks noGrp="1" noChangeArrowheads="1"/>
          </p:cNvSpPr>
          <p:nvPr>
            <p:ph type="sldNum" sz="quarter" idx="12"/>
          </p:nvPr>
        </p:nvSpPr>
        <p:spPr>
          <a:ln/>
        </p:spPr>
        <p:txBody>
          <a:bodyPr/>
          <a:lstStyle>
            <a:lvl1pPr>
              <a:defRPr/>
            </a:lvl1pPr>
          </a:lstStyle>
          <a:p>
            <a:fld id="{79BECAB5-80D6-4F13-8FB6-22F32A83ABF1}" type="slidenum">
              <a:rPr lang="en-US" altLang="vi-VN"/>
              <a:pPr/>
              <a:t>‹#›</a:t>
            </a:fld>
            <a:endParaRPr lang="en-US" altLang="vi-VN"/>
          </a:p>
        </p:txBody>
      </p:sp>
    </p:spTree>
    <p:extLst>
      <p:ext uri="{BB962C8B-B14F-4D97-AF65-F5344CB8AC3E}">
        <p14:creationId xmlns:p14="http://schemas.microsoft.com/office/powerpoint/2010/main" val="190026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ADDEE54-8E84-4EC6-ADF6-3EA79C8C322E}"/>
              </a:ext>
            </a:extLst>
          </p:cNvPr>
          <p:cNvSpPr>
            <a:spLocks noGrp="1" noChangeArrowheads="1"/>
          </p:cNvSpPr>
          <p:nvPr>
            <p:ph type="dt" sz="half" idx="10"/>
          </p:nvPr>
        </p:nvSpPr>
        <p:spPr>
          <a:ln/>
        </p:spPr>
        <p:txBody>
          <a:bodyPr/>
          <a:lstStyle>
            <a:lvl1pPr>
              <a:defRPr/>
            </a:lvl1pPr>
          </a:lstStyle>
          <a:p>
            <a:pPr>
              <a:defRPr/>
            </a:pPr>
            <a:fld id="{56E22903-2A71-4E8E-806C-61BC29F1AA78}" type="datetime1">
              <a:rPr lang="en-US" altLang="vi-VN"/>
              <a:pPr>
                <a:defRPr/>
              </a:pPr>
              <a:t>4/8/2020</a:t>
            </a:fld>
            <a:endParaRPr lang="en-US" altLang="vi-VN"/>
          </a:p>
        </p:txBody>
      </p:sp>
      <p:sp>
        <p:nvSpPr>
          <p:cNvPr id="6" name="Rectangle 5">
            <a:extLst>
              <a:ext uri="{FF2B5EF4-FFF2-40B4-BE49-F238E27FC236}">
                <a16:creationId xmlns:a16="http://schemas.microsoft.com/office/drawing/2014/main" id="{3B7794B0-2781-43E6-87D8-DC033183D4C9}"/>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id="{33CBA873-35E1-409A-A0CC-E90BB02E62EA}"/>
              </a:ext>
            </a:extLst>
          </p:cNvPr>
          <p:cNvSpPr>
            <a:spLocks noGrp="1" noChangeArrowheads="1"/>
          </p:cNvSpPr>
          <p:nvPr>
            <p:ph type="sldNum" sz="quarter" idx="12"/>
          </p:nvPr>
        </p:nvSpPr>
        <p:spPr>
          <a:ln/>
        </p:spPr>
        <p:txBody>
          <a:bodyPr/>
          <a:lstStyle>
            <a:lvl1pPr>
              <a:defRPr/>
            </a:lvl1pPr>
          </a:lstStyle>
          <a:p>
            <a:fld id="{C4C017BB-A8AC-400C-B7F0-B0AD22F40152}" type="slidenum">
              <a:rPr lang="en-US" altLang="vi-VN"/>
              <a:pPr/>
              <a:t>‹#›</a:t>
            </a:fld>
            <a:endParaRPr lang="en-US" altLang="vi-VN"/>
          </a:p>
        </p:txBody>
      </p:sp>
    </p:spTree>
    <p:extLst>
      <p:ext uri="{BB962C8B-B14F-4D97-AF65-F5344CB8AC3E}">
        <p14:creationId xmlns:p14="http://schemas.microsoft.com/office/powerpoint/2010/main" val="330090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2C044C9-0723-4E05-8692-4F7F8871282D}"/>
              </a:ext>
            </a:extLst>
          </p:cNvPr>
          <p:cNvSpPr>
            <a:spLocks noGrp="1" noChangeArrowheads="1"/>
          </p:cNvSpPr>
          <p:nvPr>
            <p:ph type="dt" sz="half" idx="10"/>
          </p:nvPr>
        </p:nvSpPr>
        <p:spPr>
          <a:ln/>
        </p:spPr>
        <p:txBody>
          <a:bodyPr/>
          <a:lstStyle>
            <a:lvl1pPr>
              <a:defRPr/>
            </a:lvl1pPr>
          </a:lstStyle>
          <a:p>
            <a:pPr>
              <a:defRPr/>
            </a:pPr>
            <a:fld id="{D3AAE43A-5947-4E6A-9FD6-2D278B7F3FDB}" type="datetime1">
              <a:rPr lang="en-US" altLang="vi-VN"/>
              <a:pPr>
                <a:defRPr/>
              </a:pPr>
              <a:t>4/8/2020</a:t>
            </a:fld>
            <a:endParaRPr lang="en-US" altLang="vi-VN"/>
          </a:p>
        </p:txBody>
      </p:sp>
      <p:sp>
        <p:nvSpPr>
          <p:cNvPr id="6" name="Rectangle 5">
            <a:extLst>
              <a:ext uri="{FF2B5EF4-FFF2-40B4-BE49-F238E27FC236}">
                <a16:creationId xmlns:a16="http://schemas.microsoft.com/office/drawing/2014/main" id="{75075D2D-88FD-458F-9BE9-31873C5C1D6B}"/>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id="{6F4AFAD9-BA61-442B-9C31-F6BB98548830}"/>
              </a:ext>
            </a:extLst>
          </p:cNvPr>
          <p:cNvSpPr>
            <a:spLocks noGrp="1" noChangeArrowheads="1"/>
          </p:cNvSpPr>
          <p:nvPr>
            <p:ph type="sldNum" sz="quarter" idx="12"/>
          </p:nvPr>
        </p:nvSpPr>
        <p:spPr>
          <a:ln/>
        </p:spPr>
        <p:txBody>
          <a:bodyPr/>
          <a:lstStyle>
            <a:lvl1pPr>
              <a:defRPr/>
            </a:lvl1pPr>
          </a:lstStyle>
          <a:p>
            <a:fld id="{7CD10AC8-3BA6-41D7-973D-A47857567D98}" type="slidenum">
              <a:rPr lang="en-US" altLang="vi-VN"/>
              <a:pPr/>
              <a:t>‹#›</a:t>
            </a:fld>
            <a:endParaRPr lang="en-US" altLang="vi-VN"/>
          </a:p>
        </p:txBody>
      </p:sp>
    </p:spTree>
    <p:extLst>
      <p:ext uri="{BB962C8B-B14F-4D97-AF65-F5344CB8AC3E}">
        <p14:creationId xmlns:p14="http://schemas.microsoft.com/office/powerpoint/2010/main" val="460716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3873524-C77C-4D40-927D-9B5A0441C00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AE0435E3-225B-4A69-B92E-6A159699AF70}"/>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E6CDEB5E-E6BB-49F9-8CAF-9D0F923AB809}"/>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fld id="{4FB0C584-6314-4CD7-B978-5985C1EC7C11}" type="datetime1">
              <a:rPr lang="en-US" altLang="vi-VN"/>
              <a:pPr>
                <a:defRPr/>
              </a:pPr>
              <a:t>4/8/2020</a:t>
            </a:fld>
            <a:endParaRPr lang="en-US" altLang="vi-VN"/>
          </a:p>
        </p:txBody>
      </p:sp>
      <p:sp>
        <p:nvSpPr>
          <p:cNvPr id="1029" name="Rectangle 5">
            <a:extLst>
              <a:ext uri="{FF2B5EF4-FFF2-40B4-BE49-F238E27FC236}">
                <a16:creationId xmlns:a16="http://schemas.microsoft.com/office/drawing/2014/main" id="{17F94EB7-16F2-4E2A-BEE1-1A15461B7591}"/>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ltLang="vi-VN"/>
          </a:p>
        </p:txBody>
      </p:sp>
      <p:sp>
        <p:nvSpPr>
          <p:cNvPr id="1030" name="Rectangle 6">
            <a:extLst>
              <a:ext uri="{FF2B5EF4-FFF2-40B4-BE49-F238E27FC236}">
                <a16:creationId xmlns:a16="http://schemas.microsoft.com/office/drawing/2014/main" id="{9E79FCD4-DE5D-417D-B1EE-CBEFD031491B}"/>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FAD764B-E2FC-40B6-A2DC-967B175FBA4D}"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images.google.com.vn/imgres?imgurl=http://phongmach.vovnews.vn/Uploaded/camthuy/Bien-chung-vong-mac-do-dai-.jpg&amp;imgrefurl=http://phongmach.vovnews.vn/News/Story.aspx%3FId%3D49946&amp;usg=__3cAxyoOTxGBItuPzCvLpSlApAtQ=&amp;h=188&amp;w=250&amp;sz=12&amp;hl=vi&amp;start=59&amp;itbs=1&amp;tbnid=NHIHpGsQJH99uM:&amp;tbnh=83&amp;tbnw=111&amp;prev=/images%3Fq%3DBi%25E1%25BA%25BFn%2Bch%25E1%25BB%25A9ng%2Bc%25E1%25BB%25A7a%2Bb%25E1%25BB%2587nh%2Bti%25E1%25BB%2583u%2B%25C4%2591%25C6%25B0%25E1%25BB%259Dng%26start%3D40%26hl%3Dvi%26sa%3DN%26gbv%3D2%26ndsp%3D20%26tbs%3Disch:1" TargetMode="Externa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0239D2-223E-4157-BDD6-A3683B70ABFF}"/>
              </a:ext>
            </a:extLst>
          </p:cNvPr>
          <p:cNvSpPr/>
          <p:nvPr/>
        </p:nvSpPr>
        <p:spPr>
          <a:xfrm>
            <a:off x="914400" y="1676400"/>
            <a:ext cx="10060965" cy="1938992"/>
          </a:xfrm>
          <a:prstGeom prst="rect">
            <a:avLst/>
          </a:prstGeom>
          <a:noFill/>
        </p:spPr>
        <p:txBody>
          <a:bodyPr>
            <a:spAutoFit/>
          </a:bodyPr>
          <a:lstStyle/>
          <a:p>
            <a:pPr algn="ctr">
              <a:defRPr/>
            </a:pPr>
            <a:r>
              <a:rPr lang="en-US" sz="6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Chào</a:t>
            </a:r>
            <a:r>
              <a:rPr lang="en-US"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en-US" sz="6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mừng</a:t>
            </a:r>
            <a:r>
              <a:rPr lang="en-US"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en-US" sz="6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quý</a:t>
            </a:r>
            <a:r>
              <a:rPr lang="en-US"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en-US" sz="6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thầy</a:t>
            </a:r>
            <a:r>
              <a:rPr lang="en-US"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en-US" sz="6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cô</a:t>
            </a:r>
            <a:endParaRPr lang="en-US"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a:p>
            <a:pPr algn="ctr">
              <a:defRPr/>
            </a:pPr>
            <a:r>
              <a:rPr lang="en-US" sz="6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đến</a:t>
            </a:r>
            <a:r>
              <a:rPr lang="en-US"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en-US" sz="6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dự</a:t>
            </a:r>
            <a:r>
              <a:rPr lang="en-US"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en-US" sz="6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giờ</a:t>
            </a:r>
            <a:r>
              <a:rPr lang="en-US"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en-US" sz="6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thăm</a:t>
            </a:r>
            <a:r>
              <a:rPr lang="en-US"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en-US" sz="6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lớp</a:t>
            </a:r>
            <a:endParaRPr lang="en-US"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a:extLst>
              <a:ext uri="{FF2B5EF4-FFF2-40B4-BE49-F238E27FC236}">
                <a16:creationId xmlns:a16="http://schemas.microsoft.com/office/drawing/2014/main" id="{CEF53D28-5D32-45BB-82A8-F78B59D9D3F5}"/>
              </a:ext>
            </a:extLst>
          </p:cNvPr>
          <p:cNvSpPr txBox="1">
            <a:spLocks noChangeArrowheads="1"/>
          </p:cNvSpPr>
          <p:nvPr/>
        </p:nvSpPr>
        <p:spPr bwMode="auto">
          <a:xfrm>
            <a:off x="203200" y="698500"/>
            <a:ext cx="11480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	Bệnh nhân rất dễ bị </a:t>
            </a:r>
            <a:r>
              <a:rPr lang="en-US" altLang="en-US" sz="3200" b="1">
                <a:solidFill>
                  <a:srgbClr val="FF0000"/>
                </a:solidFill>
                <a:latin typeface="Times New Roman" panose="02020603050405020304" pitchFamily="18" charset="0"/>
                <a:cs typeface="Times New Roman" panose="02020603050405020304" pitchFamily="18" charset="0"/>
              </a:rPr>
              <a:t>cao huyết áp, xơ cứng động mạch, nhồi máu cơ tim, tai biến mạch máu não gây bại liệt hoặc tử vong</a:t>
            </a:r>
            <a:r>
              <a:rPr lang="en-US" altLang="en-US" sz="3200" b="1">
                <a:latin typeface="Times New Roman" panose="02020603050405020304" pitchFamily="18" charset="0"/>
                <a:cs typeface="Times New Roman" panose="02020603050405020304" pitchFamily="18" charset="0"/>
              </a:rPr>
              <a:t>. Theo các số liệu thống kê cho thấy 65 % tỉ lệ tử vong ở bệnh tiểu đường là do tai biến mạch máu. </a:t>
            </a:r>
          </a:p>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	Bệnh tiểu đường </a:t>
            </a:r>
            <a:r>
              <a:rPr lang="en-US" altLang="en-US" sz="3200" b="1">
                <a:solidFill>
                  <a:srgbClr val="FF0000"/>
                </a:solidFill>
                <a:latin typeface="Times New Roman" panose="02020603050405020304" pitchFamily="18" charset="0"/>
                <a:cs typeface="Times New Roman" panose="02020603050405020304" pitchFamily="18" charset="0"/>
              </a:rPr>
              <a:t>trường hợp nặng có thể dẫn tới tổn thương động mạch vành tim( viêm tắc) động mạch màng lưới dẫn tới mù loà , ảnh hưởng tới chức năng thận không chữa trị kịp thời có thể dẫn đến tử vong .</a:t>
            </a:r>
          </a:p>
          <a:p>
            <a:pPr algn="just" eaLnBrk="1" hangingPunct="1">
              <a:spcBef>
                <a:spcPct val="50000"/>
              </a:spcBef>
            </a:pPr>
            <a:endParaRPr lang="en-US" altLang="en-US" sz="3200">
              <a:solidFill>
                <a:srgbClr val="FF00FF"/>
              </a:solidFill>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xo vua dong mach">
            <a:extLst>
              <a:ext uri="{FF2B5EF4-FFF2-40B4-BE49-F238E27FC236}">
                <a16:creationId xmlns:a16="http://schemas.microsoft.com/office/drawing/2014/main" id="{358BAF38-5EE7-46F6-9B6D-57B9BC0DC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57600"/>
            <a:ext cx="5486400"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4174467574_ac44e3ee1b_o">
            <a:extLst>
              <a:ext uri="{FF2B5EF4-FFF2-40B4-BE49-F238E27FC236}">
                <a16:creationId xmlns:a16="http://schemas.microsoft.com/office/drawing/2014/main" id="{8FC6E6B7-3294-42E6-88F1-9C3A67B33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657600"/>
            <a:ext cx="5689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20691667_images1302174_tieuduong01CMS">
            <a:extLst>
              <a:ext uri="{FF2B5EF4-FFF2-40B4-BE49-F238E27FC236}">
                <a16:creationId xmlns:a16="http://schemas.microsoft.com/office/drawing/2014/main" id="{D15DDEB4-455F-42D5-987F-6EB928220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3149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ien-chung-vong-mac-do-dai-">
            <a:hlinkClick r:id="rId5"/>
            <a:extLst>
              <a:ext uri="{FF2B5EF4-FFF2-40B4-BE49-F238E27FC236}">
                <a16:creationId xmlns:a16="http://schemas.microsoft.com/office/drawing/2014/main" id="{F741A95D-C3BF-4EF2-8C29-0C8DC1B08E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1600" y="304800"/>
            <a:ext cx="4064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52F0F617-7C60-44FD-A006-09C0EA2E41BE}"/>
              </a:ext>
            </a:extLst>
          </p:cNvPr>
          <p:cNvSpPr txBox="1">
            <a:spLocks noChangeArrowheads="1"/>
          </p:cNvSpPr>
          <p:nvPr/>
        </p:nvSpPr>
        <p:spPr bwMode="auto">
          <a:xfrm>
            <a:off x="2946400" y="6229350"/>
            <a:ext cx="660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i="1">
                <a:solidFill>
                  <a:srgbClr val="FF0000"/>
                </a:solidFill>
                <a:cs typeface="Arial" panose="020B0604020202020204" pitchFamily="34" charset="0"/>
              </a:rPr>
              <a:t>Các biến chứng của bệnh tiểu đường </a:t>
            </a:r>
          </a:p>
        </p:txBody>
      </p:sp>
      <p:pic>
        <p:nvPicPr>
          <p:cNvPr id="9" name="Picture 4" descr="tieu duong">
            <a:extLst>
              <a:ext uri="{FF2B5EF4-FFF2-40B4-BE49-F238E27FC236}">
                <a16:creationId xmlns:a16="http://schemas.microsoft.com/office/drawing/2014/main" id="{4E491314-ACB1-429A-8E5C-F94D3C383F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381000"/>
            <a:ext cx="365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0EB256-FFB0-4811-A446-144BD6FAFDF5}"/>
              </a:ext>
            </a:extLst>
          </p:cNvPr>
          <p:cNvSpPr txBox="1">
            <a:spLocks noChangeArrowheads="1"/>
          </p:cNvSpPr>
          <p:nvPr/>
        </p:nvSpPr>
        <p:spPr bwMode="auto">
          <a:xfrm>
            <a:off x="406400" y="762000"/>
            <a:ext cx="10972800" cy="762000"/>
          </a:xfrm>
          <a:prstGeom prst="rect">
            <a:avLst/>
          </a:prstGeom>
          <a:noFill/>
          <a:ln w="9525">
            <a:noFill/>
            <a:miter lim="800000"/>
            <a:headEnd/>
            <a:tailEnd/>
          </a:ln>
        </p:spPr>
        <p:txBody>
          <a:bodyPr/>
          <a:lstStyle/>
          <a:p>
            <a:pPr algn="ctr">
              <a:spcBef>
                <a:spcPct val="20000"/>
              </a:spcBef>
              <a:defRPr/>
            </a:pPr>
            <a:r>
              <a:rPr lang="en-US" sz="3200" b="1" kern="0" dirty="0" err="1">
                <a:solidFill>
                  <a:schemeClr val="accent1">
                    <a:lumMod val="25000"/>
                  </a:schemeClr>
                </a:solidFill>
                <a:latin typeface="Times New Roman" pitchFamily="18" charset="0"/>
              </a:rPr>
              <a:t>Bệnh</a:t>
            </a:r>
            <a:r>
              <a:rPr lang="en-US" sz="3200" b="1" kern="0" dirty="0">
                <a:solidFill>
                  <a:schemeClr val="accent1">
                    <a:lumMod val="25000"/>
                  </a:schemeClr>
                </a:solidFill>
                <a:latin typeface="Times New Roman" pitchFamily="18" charset="0"/>
              </a:rPr>
              <a:t> </a:t>
            </a:r>
            <a:r>
              <a:rPr lang="en-US" sz="3200" b="1" kern="0" dirty="0" err="1">
                <a:solidFill>
                  <a:schemeClr val="accent1">
                    <a:lumMod val="25000"/>
                  </a:schemeClr>
                </a:solidFill>
                <a:latin typeface="Times New Roman" pitchFamily="18" charset="0"/>
              </a:rPr>
              <a:t>lí</a:t>
            </a:r>
            <a:r>
              <a:rPr lang="en-US" sz="3200" b="1" kern="0" dirty="0">
                <a:solidFill>
                  <a:srgbClr val="FF0000"/>
                </a:solidFill>
                <a:latin typeface="Times New Roman" pitchFamily="18" charset="0"/>
              </a:rPr>
              <a:t>: </a:t>
            </a:r>
            <a:r>
              <a:rPr lang="en-US" sz="3200" b="1" kern="0" dirty="0" err="1">
                <a:solidFill>
                  <a:srgbClr val="FF0000"/>
                </a:solidFill>
                <a:latin typeface="Times New Roman" pitchFamily="18" charset="0"/>
              </a:rPr>
              <a:t>Chứng</a:t>
            </a:r>
            <a:r>
              <a:rPr lang="en-US" sz="3200" b="1" kern="0" dirty="0">
                <a:solidFill>
                  <a:srgbClr val="FF0000"/>
                </a:solidFill>
                <a:latin typeface="Times New Roman" pitchFamily="18" charset="0"/>
              </a:rPr>
              <a:t> </a:t>
            </a:r>
            <a:r>
              <a:rPr lang="en-US" sz="3200" b="1" kern="0" dirty="0" err="1">
                <a:solidFill>
                  <a:srgbClr val="FF0000"/>
                </a:solidFill>
                <a:latin typeface="Times New Roman" pitchFamily="18" charset="0"/>
              </a:rPr>
              <a:t>hạ</a:t>
            </a:r>
            <a:r>
              <a:rPr lang="en-US" sz="3200" b="1" kern="0" dirty="0">
                <a:solidFill>
                  <a:srgbClr val="FF0000"/>
                </a:solidFill>
                <a:latin typeface="Times New Roman" pitchFamily="18" charset="0"/>
              </a:rPr>
              <a:t> </a:t>
            </a:r>
            <a:r>
              <a:rPr lang="en-US" sz="3200" b="1" kern="0" dirty="0" err="1">
                <a:solidFill>
                  <a:srgbClr val="FF0000"/>
                </a:solidFill>
                <a:latin typeface="Times New Roman" pitchFamily="18" charset="0"/>
              </a:rPr>
              <a:t>đường</a:t>
            </a:r>
            <a:r>
              <a:rPr lang="en-US" sz="3200" b="1" kern="0" dirty="0">
                <a:solidFill>
                  <a:srgbClr val="FF0000"/>
                </a:solidFill>
                <a:latin typeface="Times New Roman" pitchFamily="18" charset="0"/>
              </a:rPr>
              <a:t> </a:t>
            </a:r>
            <a:r>
              <a:rPr lang="en-US" sz="3200" b="1" kern="0" dirty="0" err="1">
                <a:solidFill>
                  <a:srgbClr val="FF0000"/>
                </a:solidFill>
                <a:latin typeface="Times New Roman" pitchFamily="18" charset="0"/>
              </a:rPr>
              <a:t>huyết</a:t>
            </a:r>
            <a:r>
              <a:rPr lang="en-US" sz="3200" b="1" kern="0" dirty="0">
                <a:solidFill>
                  <a:srgbClr val="FF0000"/>
                </a:solidFill>
                <a:latin typeface="Times New Roman" pitchFamily="18" charset="0"/>
              </a:rPr>
              <a:t> </a:t>
            </a:r>
          </a:p>
          <a:p>
            <a:pPr algn="just">
              <a:spcBef>
                <a:spcPct val="20000"/>
              </a:spcBef>
              <a:defRPr/>
            </a:pPr>
            <a:endParaRPr lang="en-US" sz="3200" kern="0" dirty="0">
              <a:latin typeface="Times New Roman" pitchFamily="18" charset="0"/>
            </a:endParaRPr>
          </a:p>
          <a:p>
            <a:pPr algn="just">
              <a:spcBef>
                <a:spcPct val="20000"/>
              </a:spcBef>
              <a:defRPr/>
            </a:pPr>
            <a:r>
              <a:rPr lang="en-US" sz="3200" kern="0" dirty="0" err="1">
                <a:latin typeface="Times New Roman" pitchFamily="18" charset="0"/>
              </a:rPr>
              <a:t>Hàm</a:t>
            </a:r>
            <a:r>
              <a:rPr lang="en-US" sz="3200" kern="0" dirty="0">
                <a:latin typeface="Times New Roman" pitchFamily="18" charset="0"/>
              </a:rPr>
              <a:t> </a:t>
            </a:r>
            <a:r>
              <a:rPr lang="en-US" sz="3200" kern="0" dirty="0" err="1">
                <a:latin typeface="Times New Roman" pitchFamily="18" charset="0"/>
              </a:rPr>
              <a:t>lượng</a:t>
            </a:r>
            <a:r>
              <a:rPr lang="en-US" sz="3200" kern="0" dirty="0">
                <a:latin typeface="Times New Roman" pitchFamily="18" charset="0"/>
              </a:rPr>
              <a:t> </a:t>
            </a:r>
            <a:r>
              <a:rPr lang="en-US" sz="3200" kern="0" dirty="0" err="1">
                <a:latin typeface="Times New Roman" pitchFamily="18" charset="0"/>
              </a:rPr>
              <a:t>đường</a:t>
            </a:r>
            <a:r>
              <a:rPr lang="en-US" sz="3200" kern="0" dirty="0">
                <a:latin typeface="Times New Roman" pitchFamily="18" charset="0"/>
              </a:rPr>
              <a:t> </a:t>
            </a:r>
            <a:r>
              <a:rPr lang="en-US" sz="3200" kern="0" dirty="0" err="1">
                <a:latin typeface="Times New Roman" pitchFamily="18" charset="0"/>
              </a:rPr>
              <a:t>trong</a:t>
            </a:r>
            <a:r>
              <a:rPr lang="en-US" sz="3200" kern="0" dirty="0">
                <a:latin typeface="Times New Roman" pitchFamily="18" charset="0"/>
              </a:rPr>
              <a:t> </a:t>
            </a:r>
            <a:r>
              <a:rPr lang="en-US" sz="3200" kern="0" dirty="0" err="1">
                <a:latin typeface="Times New Roman" pitchFamily="18" charset="0"/>
              </a:rPr>
              <a:t>máu</a:t>
            </a:r>
            <a:r>
              <a:rPr lang="en-US" sz="3200" kern="0" dirty="0">
                <a:latin typeface="Times New Roman" pitchFamily="18" charset="0"/>
              </a:rPr>
              <a:t> </a:t>
            </a:r>
            <a:r>
              <a:rPr lang="en-US" sz="3200" b="1" i="1" u="sng" kern="0" dirty="0" err="1">
                <a:solidFill>
                  <a:srgbClr val="FF0000"/>
                </a:solidFill>
                <a:latin typeface="Times New Roman" pitchFamily="18" charset="0"/>
              </a:rPr>
              <a:t>giảm</a:t>
            </a:r>
            <a:r>
              <a:rPr lang="en-US" sz="3200" b="1" i="1" u="sng" kern="0" dirty="0">
                <a:solidFill>
                  <a:srgbClr val="FF0000"/>
                </a:solidFill>
                <a:latin typeface="Times New Roman" pitchFamily="18" charset="0"/>
              </a:rPr>
              <a:t> </a:t>
            </a:r>
            <a:r>
              <a:rPr lang="en-US" sz="3200" b="1" i="1" u="sng" kern="0" dirty="0" err="1">
                <a:solidFill>
                  <a:srgbClr val="FF0000"/>
                </a:solidFill>
                <a:latin typeface="Times New Roman" pitchFamily="18" charset="0"/>
              </a:rPr>
              <a:t>xuống</a:t>
            </a:r>
            <a:r>
              <a:rPr lang="en-US" sz="3200" kern="0" dirty="0">
                <a:solidFill>
                  <a:srgbClr val="FF0000"/>
                </a:solidFill>
                <a:latin typeface="Times New Roman" pitchFamily="18" charset="0"/>
              </a:rPr>
              <a:t>,</a:t>
            </a:r>
            <a:r>
              <a:rPr lang="en-US" sz="3200" kern="0" dirty="0">
                <a:latin typeface="Times New Roman" pitchFamily="18" charset="0"/>
              </a:rPr>
              <a:t> do </a:t>
            </a:r>
            <a:r>
              <a:rPr lang="en-US" sz="3200" kern="0" dirty="0" err="1">
                <a:latin typeface="Times New Roman" pitchFamily="18" charset="0"/>
              </a:rPr>
              <a:t>tế</a:t>
            </a:r>
            <a:r>
              <a:rPr lang="en-US" sz="3200" kern="0" dirty="0">
                <a:latin typeface="Times New Roman" pitchFamily="18" charset="0"/>
              </a:rPr>
              <a:t> </a:t>
            </a:r>
            <a:r>
              <a:rPr lang="en-US" sz="3200" kern="0" dirty="0" err="1">
                <a:latin typeface="Times New Roman" pitchFamily="18" charset="0"/>
              </a:rPr>
              <a:t>bào</a:t>
            </a:r>
            <a:r>
              <a:rPr lang="en-US" sz="3200" kern="0" dirty="0">
                <a:latin typeface="Times New Roman" pitchFamily="18" charset="0"/>
              </a:rPr>
              <a:t> </a:t>
            </a:r>
            <a:r>
              <a:rPr lang="el-GR" sz="3200" kern="0" dirty="0">
                <a:latin typeface="Times New Roman" pitchFamily="18" charset="0"/>
                <a:cs typeface="Times New Roman" pitchFamily="18" charset="0"/>
              </a:rPr>
              <a:t>α</a:t>
            </a:r>
            <a:r>
              <a:rPr lang="en-US" sz="3200" kern="0" dirty="0">
                <a:latin typeface="Times New Roman" pitchFamily="18" charset="0"/>
                <a:cs typeface="Times New Roman" pitchFamily="18" charset="0"/>
              </a:rPr>
              <a:t> </a:t>
            </a:r>
            <a:r>
              <a:rPr lang="en-US" sz="3200" kern="0" dirty="0" err="1">
                <a:latin typeface="Times New Roman" pitchFamily="18" charset="0"/>
                <a:cs typeface="Times New Roman" pitchFamily="18" charset="0"/>
              </a:rPr>
              <a:t>không</a:t>
            </a:r>
            <a:r>
              <a:rPr lang="en-US" sz="3200" kern="0" dirty="0">
                <a:latin typeface="Times New Roman" pitchFamily="18" charset="0"/>
                <a:cs typeface="Times New Roman" pitchFamily="18" charset="0"/>
              </a:rPr>
              <a:t> </a:t>
            </a:r>
            <a:r>
              <a:rPr lang="en-US" sz="3200" kern="0" dirty="0" err="1">
                <a:latin typeface="Times New Roman" pitchFamily="18" charset="0"/>
                <a:cs typeface="Times New Roman" pitchFamily="18" charset="0"/>
              </a:rPr>
              <a:t>tiết</a:t>
            </a:r>
            <a:r>
              <a:rPr lang="en-US" sz="3200" kern="0" dirty="0">
                <a:latin typeface="Times New Roman" pitchFamily="18" charset="0"/>
                <a:cs typeface="Times New Roman" pitchFamily="18" charset="0"/>
              </a:rPr>
              <a:t> </a:t>
            </a:r>
            <a:r>
              <a:rPr lang="en-US" sz="3200" kern="0" dirty="0" err="1">
                <a:latin typeface="Times New Roman" pitchFamily="18" charset="0"/>
                <a:cs typeface="Times New Roman" pitchFamily="18" charset="0"/>
              </a:rPr>
              <a:t>hoocmôn</a:t>
            </a:r>
            <a:r>
              <a:rPr lang="en-US" sz="3200" kern="0" dirty="0">
                <a:latin typeface="Times New Roman" pitchFamily="18" charset="0"/>
                <a:cs typeface="Times New Roman" pitchFamily="18" charset="0"/>
              </a:rPr>
              <a:t> </a:t>
            </a:r>
            <a:r>
              <a:rPr lang="en-US" sz="3200" kern="0" dirty="0" err="1">
                <a:latin typeface="Times New Roman" pitchFamily="18" charset="0"/>
                <a:cs typeface="Times New Roman" pitchFamily="18" charset="0"/>
              </a:rPr>
              <a:t>glucagôn</a:t>
            </a:r>
            <a:endParaRPr lang="el-GR" sz="3200" kern="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UYEN TREN THAN 1">
            <a:extLst>
              <a:ext uri="{FF2B5EF4-FFF2-40B4-BE49-F238E27FC236}">
                <a16:creationId xmlns:a16="http://schemas.microsoft.com/office/drawing/2014/main" id="{25B0284A-EDB0-47CE-8D70-5F604F8ED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592"/>
          <a:stretch>
            <a:fillRect/>
          </a:stretch>
        </p:blipFill>
        <p:spPr bwMode="auto">
          <a:xfrm>
            <a:off x="2641600" y="1447800"/>
            <a:ext cx="67056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descr="57-2">
            <a:extLst>
              <a:ext uri="{FF2B5EF4-FFF2-40B4-BE49-F238E27FC236}">
                <a16:creationId xmlns:a16="http://schemas.microsoft.com/office/drawing/2014/main" id="{B168DA20-75B6-45B8-BC70-05389B610D94}"/>
              </a:ext>
            </a:extLst>
          </p:cNvPr>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406400" y="990600"/>
            <a:ext cx="11404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4" name="TextBox 3">
            <a:extLst>
              <a:ext uri="{FF2B5EF4-FFF2-40B4-BE49-F238E27FC236}">
                <a16:creationId xmlns:a16="http://schemas.microsoft.com/office/drawing/2014/main" id="{4E501CFD-E051-4989-9C11-F3D8BD1A8FD5}"/>
              </a:ext>
            </a:extLst>
          </p:cNvPr>
          <p:cNvSpPr txBox="1"/>
          <p:nvPr/>
        </p:nvSpPr>
        <p:spPr>
          <a:xfrm>
            <a:off x="3962400" y="2667000"/>
            <a:ext cx="1219200" cy="400050"/>
          </a:xfrm>
          <a:prstGeom prst="rect">
            <a:avLst/>
          </a:prstGeom>
          <a:solidFill>
            <a:schemeClr val="accent3"/>
          </a:solidFill>
        </p:spPr>
        <p:txBody>
          <a:bodyPr>
            <a:spAutoFit/>
          </a:bodyPr>
          <a:lstStyle/>
          <a:p>
            <a:pPr>
              <a:defRPr/>
            </a:pPr>
            <a:r>
              <a:rPr lang="en-US" sz="2000" b="1">
                <a:latin typeface="Arial" charset="0"/>
              </a:rPr>
              <a:t>?</a:t>
            </a:r>
          </a:p>
        </p:txBody>
      </p:sp>
      <p:sp>
        <p:nvSpPr>
          <p:cNvPr id="5" name="TextBox 4">
            <a:extLst>
              <a:ext uri="{FF2B5EF4-FFF2-40B4-BE49-F238E27FC236}">
                <a16:creationId xmlns:a16="http://schemas.microsoft.com/office/drawing/2014/main" id="{A7E61691-35AF-480D-AA8A-10B7DC9A00A6}"/>
              </a:ext>
            </a:extLst>
          </p:cNvPr>
          <p:cNvSpPr txBox="1"/>
          <p:nvPr/>
        </p:nvSpPr>
        <p:spPr>
          <a:xfrm>
            <a:off x="4572000" y="3352800"/>
            <a:ext cx="1219200" cy="400050"/>
          </a:xfrm>
          <a:prstGeom prst="rect">
            <a:avLst/>
          </a:prstGeom>
          <a:solidFill>
            <a:schemeClr val="accent3"/>
          </a:solidFill>
        </p:spPr>
        <p:txBody>
          <a:bodyPr>
            <a:spAutoFit/>
          </a:bodyPr>
          <a:lstStyle/>
          <a:p>
            <a:pPr>
              <a:defRPr/>
            </a:pPr>
            <a:r>
              <a:rPr lang="en-US" sz="2000" b="1">
                <a:latin typeface="Arial" charset="0"/>
              </a:rPr>
              <a:t>?</a:t>
            </a:r>
          </a:p>
        </p:txBody>
      </p:sp>
      <p:sp>
        <p:nvSpPr>
          <p:cNvPr id="6" name="TextBox 5">
            <a:extLst>
              <a:ext uri="{FF2B5EF4-FFF2-40B4-BE49-F238E27FC236}">
                <a16:creationId xmlns:a16="http://schemas.microsoft.com/office/drawing/2014/main" id="{5B51165E-31CB-4298-9514-00361F4B579C}"/>
              </a:ext>
            </a:extLst>
          </p:cNvPr>
          <p:cNvSpPr txBox="1"/>
          <p:nvPr/>
        </p:nvSpPr>
        <p:spPr>
          <a:xfrm>
            <a:off x="6299200" y="3276600"/>
            <a:ext cx="1219200" cy="400050"/>
          </a:xfrm>
          <a:prstGeom prst="rect">
            <a:avLst/>
          </a:prstGeom>
          <a:solidFill>
            <a:schemeClr val="accent3"/>
          </a:solidFill>
        </p:spPr>
        <p:txBody>
          <a:bodyPr>
            <a:spAutoFit/>
          </a:bodyPr>
          <a:lstStyle/>
          <a:p>
            <a:pPr algn="r">
              <a:defRPr/>
            </a:pPr>
            <a:r>
              <a:rPr lang="en-US" sz="2000" b="1">
                <a:latin typeface="Arial" charset="0"/>
              </a:rPr>
              <a:t>?</a:t>
            </a:r>
          </a:p>
        </p:txBody>
      </p:sp>
      <p:sp>
        <p:nvSpPr>
          <p:cNvPr id="8" name="Rectangle 7">
            <a:extLst>
              <a:ext uri="{FF2B5EF4-FFF2-40B4-BE49-F238E27FC236}">
                <a16:creationId xmlns:a16="http://schemas.microsoft.com/office/drawing/2014/main" id="{6369F79E-8CE3-4905-9701-2D917A142F5A}"/>
              </a:ext>
            </a:extLst>
          </p:cNvPr>
          <p:cNvSpPr/>
          <p:nvPr/>
        </p:nvSpPr>
        <p:spPr>
          <a:xfrm>
            <a:off x="11074400" y="2057400"/>
            <a:ext cx="609600" cy="685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chemeClr val="tx1"/>
                </a:solidFill>
              </a:rPr>
              <a:t>?</a:t>
            </a:r>
          </a:p>
        </p:txBody>
      </p:sp>
      <p:sp>
        <p:nvSpPr>
          <p:cNvPr id="9" name="Rectangle 8">
            <a:extLst>
              <a:ext uri="{FF2B5EF4-FFF2-40B4-BE49-F238E27FC236}">
                <a16:creationId xmlns:a16="http://schemas.microsoft.com/office/drawing/2014/main" id="{32CECF9E-9296-49B2-B5EF-9CF134B8B0C2}"/>
              </a:ext>
            </a:extLst>
          </p:cNvPr>
          <p:cNvSpPr/>
          <p:nvPr/>
        </p:nvSpPr>
        <p:spPr>
          <a:xfrm>
            <a:off x="11074400" y="3276600"/>
            <a:ext cx="609600" cy="685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chemeClr val="tx1"/>
                </a:solidFill>
              </a:rPr>
              <a:t>?</a:t>
            </a:r>
          </a:p>
        </p:txBody>
      </p:sp>
      <p:sp>
        <p:nvSpPr>
          <p:cNvPr id="10" name="Rectangle 9">
            <a:extLst>
              <a:ext uri="{FF2B5EF4-FFF2-40B4-BE49-F238E27FC236}">
                <a16:creationId xmlns:a16="http://schemas.microsoft.com/office/drawing/2014/main" id="{4B68520C-5ADF-4CDC-BA07-525063C67D68}"/>
              </a:ext>
            </a:extLst>
          </p:cNvPr>
          <p:cNvSpPr/>
          <p:nvPr/>
        </p:nvSpPr>
        <p:spPr>
          <a:xfrm>
            <a:off x="6807200" y="5105400"/>
            <a:ext cx="609600" cy="685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chemeClr val="tx1"/>
                </a:solidFill>
              </a:rPr>
              <a:t>?</a:t>
            </a:r>
          </a:p>
        </p:txBody>
      </p:sp>
      <p:sp>
        <p:nvSpPr>
          <p:cNvPr id="11" name="TextBox 10">
            <a:extLst>
              <a:ext uri="{FF2B5EF4-FFF2-40B4-BE49-F238E27FC236}">
                <a16:creationId xmlns:a16="http://schemas.microsoft.com/office/drawing/2014/main" id="{BBE8975B-71DD-4FC6-99DD-796CDC36E22C}"/>
              </a:ext>
            </a:extLst>
          </p:cNvPr>
          <p:cNvSpPr txBox="1"/>
          <p:nvPr/>
        </p:nvSpPr>
        <p:spPr>
          <a:xfrm>
            <a:off x="3962400" y="2667000"/>
            <a:ext cx="1828800" cy="338138"/>
          </a:xfrm>
          <a:prstGeom prst="rect">
            <a:avLst/>
          </a:prstGeom>
          <a:solidFill>
            <a:schemeClr val="accent3"/>
          </a:solidFill>
        </p:spPr>
        <p:txBody>
          <a:bodyPr>
            <a:spAutoFit/>
          </a:bodyPr>
          <a:lstStyle/>
          <a:p>
            <a:pPr>
              <a:defRPr/>
            </a:pPr>
            <a:r>
              <a:rPr lang="en-US" sz="1600" b="1" dirty="0" err="1">
                <a:solidFill>
                  <a:srgbClr val="FF0000"/>
                </a:solidFill>
                <a:latin typeface="Arial" charset="0"/>
              </a:rPr>
              <a:t>Vỏ</a:t>
            </a:r>
            <a:r>
              <a:rPr lang="en-US" sz="1600" b="1" dirty="0">
                <a:solidFill>
                  <a:srgbClr val="FF0000"/>
                </a:solidFill>
                <a:latin typeface="Arial" charset="0"/>
              </a:rPr>
              <a:t> </a:t>
            </a:r>
            <a:r>
              <a:rPr lang="en-US" sz="1600" b="1" dirty="0" err="1">
                <a:solidFill>
                  <a:srgbClr val="FF0000"/>
                </a:solidFill>
                <a:latin typeface="Arial" charset="0"/>
              </a:rPr>
              <a:t>tuyến</a:t>
            </a:r>
            <a:endParaRPr lang="en-US" sz="1600" b="1" dirty="0">
              <a:solidFill>
                <a:srgbClr val="FF0000"/>
              </a:solidFill>
              <a:latin typeface="Arial" charset="0"/>
            </a:endParaRPr>
          </a:p>
        </p:txBody>
      </p:sp>
      <p:sp>
        <p:nvSpPr>
          <p:cNvPr id="12" name="TextBox 11">
            <a:extLst>
              <a:ext uri="{FF2B5EF4-FFF2-40B4-BE49-F238E27FC236}">
                <a16:creationId xmlns:a16="http://schemas.microsoft.com/office/drawing/2014/main" id="{1D928E01-F60E-4AC6-9FA7-937B27E5916B}"/>
              </a:ext>
            </a:extLst>
          </p:cNvPr>
          <p:cNvSpPr txBox="1"/>
          <p:nvPr/>
        </p:nvSpPr>
        <p:spPr>
          <a:xfrm>
            <a:off x="4572000" y="3352800"/>
            <a:ext cx="1828800" cy="338138"/>
          </a:xfrm>
          <a:prstGeom prst="rect">
            <a:avLst/>
          </a:prstGeom>
          <a:solidFill>
            <a:schemeClr val="accent3"/>
          </a:solidFill>
        </p:spPr>
        <p:txBody>
          <a:bodyPr>
            <a:spAutoFit/>
          </a:bodyPr>
          <a:lstStyle/>
          <a:p>
            <a:pPr>
              <a:defRPr/>
            </a:pPr>
            <a:r>
              <a:rPr lang="en-US" sz="1600" b="1" dirty="0" err="1">
                <a:solidFill>
                  <a:srgbClr val="009900"/>
                </a:solidFill>
                <a:latin typeface="Arial" charset="0"/>
              </a:rPr>
              <a:t>Tủy</a:t>
            </a:r>
            <a:r>
              <a:rPr lang="en-US" sz="1600" b="1" dirty="0">
                <a:solidFill>
                  <a:srgbClr val="009900"/>
                </a:solidFill>
                <a:latin typeface="Arial" charset="0"/>
              </a:rPr>
              <a:t> </a:t>
            </a:r>
            <a:r>
              <a:rPr lang="en-US" sz="1600" b="1" dirty="0" err="1">
                <a:solidFill>
                  <a:srgbClr val="009900"/>
                </a:solidFill>
                <a:latin typeface="Arial" charset="0"/>
              </a:rPr>
              <a:t>tuyến</a:t>
            </a:r>
            <a:endParaRPr lang="en-US" sz="1600" b="1" dirty="0">
              <a:solidFill>
                <a:srgbClr val="009900"/>
              </a:solidFill>
              <a:latin typeface="Arial" charset="0"/>
            </a:endParaRPr>
          </a:p>
        </p:txBody>
      </p:sp>
      <p:sp>
        <p:nvSpPr>
          <p:cNvPr id="13" name="TextBox 12">
            <a:extLst>
              <a:ext uri="{FF2B5EF4-FFF2-40B4-BE49-F238E27FC236}">
                <a16:creationId xmlns:a16="http://schemas.microsoft.com/office/drawing/2014/main" id="{E70D31FA-69DD-4F28-963D-24AC6BF602CA}"/>
              </a:ext>
            </a:extLst>
          </p:cNvPr>
          <p:cNvSpPr txBox="1"/>
          <p:nvPr/>
        </p:nvSpPr>
        <p:spPr>
          <a:xfrm>
            <a:off x="6197600" y="3276600"/>
            <a:ext cx="1422400" cy="338138"/>
          </a:xfrm>
          <a:prstGeom prst="rect">
            <a:avLst/>
          </a:prstGeom>
          <a:solidFill>
            <a:schemeClr val="accent3"/>
          </a:solidFill>
        </p:spPr>
        <p:txBody>
          <a:bodyPr>
            <a:spAutoFit/>
          </a:bodyPr>
          <a:lstStyle/>
          <a:p>
            <a:pPr algn="r">
              <a:defRPr/>
            </a:pPr>
            <a:r>
              <a:rPr lang="en-US" sz="1600" b="1" dirty="0" err="1">
                <a:solidFill>
                  <a:srgbClr val="FF0000"/>
                </a:solidFill>
                <a:latin typeface="Arial" charset="0"/>
              </a:rPr>
              <a:t>Vỏ</a:t>
            </a:r>
            <a:r>
              <a:rPr lang="en-US" sz="1600" b="1" dirty="0">
                <a:solidFill>
                  <a:srgbClr val="FF0000"/>
                </a:solidFill>
                <a:latin typeface="Arial" charset="0"/>
              </a:rPr>
              <a:t> </a:t>
            </a:r>
            <a:r>
              <a:rPr lang="en-US" sz="1600" b="1" dirty="0" err="1">
                <a:solidFill>
                  <a:srgbClr val="FF0000"/>
                </a:solidFill>
                <a:latin typeface="Arial" charset="0"/>
              </a:rPr>
              <a:t>tuyến</a:t>
            </a:r>
            <a:endParaRPr lang="en-US" sz="1600" b="1" dirty="0">
              <a:solidFill>
                <a:srgbClr val="FF0000"/>
              </a:solidFill>
              <a:latin typeface="Arial" charset="0"/>
            </a:endParaRPr>
          </a:p>
        </p:txBody>
      </p:sp>
      <p:sp>
        <p:nvSpPr>
          <p:cNvPr id="14" name="TextBox 13">
            <a:extLst>
              <a:ext uri="{FF2B5EF4-FFF2-40B4-BE49-F238E27FC236}">
                <a16:creationId xmlns:a16="http://schemas.microsoft.com/office/drawing/2014/main" id="{B96C9A2B-67BD-44DF-A6E5-3C1FD228DF09}"/>
              </a:ext>
            </a:extLst>
          </p:cNvPr>
          <p:cNvSpPr txBox="1"/>
          <p:nvPr/>
        </p:nvSpPr>
        <p:spPr>
          <a:xfrm>
            <a:off x="11074400" y="2133600"/>
            <a:ext cx="812800" cy="584200"/>
          </a:xfrm>
          <a:prstGeom prst="rect">
            <a:avLst/>
          </a:prstGeom>
          <a:solidFill>
            <a:schemeClr val="accent3"/>
          </a:solidFill>
        </p:spPr>
        <p:txBody>
          <a:bodyPr>
            <a:spAutoFit/>
          </a:bodyPr>
          <a:lstStyle/>
          <a:p>
            <a:pPr>
              <a:defRPr/>
            </a:pPr>
            <a:r>
              <a:rPr lang="en-US" sz="1600" b="1" dirty="0" err="1">
                <a:solidFill>
                  <a:srgbClr val="FF0066"/>
                </a:solidFill>
                <a:latin typeface="Arial" charset="0"/>
              </a:rPr>
              <a:t>Lớp</a:t>
            </a:r>
            <a:r>
              <a:rPr lang="en-US" sz="1600" b="1" dirty="0">
                <a:solidFill>
                  <a:srgbClr val="FF0066"/>
                </a:solidFill>
                <a:latin typeface="Arial" charset="0"/>
              </a:rPr>
              <a:t> </a:t>
            </a:r>
            <a:r>
              <a:rPr lang="en-US" sz="1600" b="1" dirty="0" err="1">
                <a:solidFill>
                  <a:srgbClr val="FF0066"/>
                </a:solidFill>
                <a:latin typeface="Arial" charset="0"/>
              </a:rPr>
              <a:t>cầu</a:t>
            </a:r>
            <a:endParaRPr lang="en-US" sz="1600" b="1" dirty="0">
              <a:solidFill>
                <a:srgbClr val="FF0066"/>
              </a:solidFill>
              <a:latin typeface="Arial" charset="0"/>
            </a:endParaRPr>
          </a:p>
        </p:txBody>
      </p:sp>
      <p:sp>
        <p:nvSpPr>
          <p:cNvPr id="15" name="TextBox 14">
            <a:extLst>
              <a:ext uri="{FF2B5EF4-FFF2-40B4-BE49-F238E27FC236}">
                <a16:creationId xmlns:a16="http://schemas.microsoft.com/office/drawing/2014/main" id="{5DBE76BE-EC65-4191-923F-0127E0CED321}"/>
              </a:ext>
            </a:extLst>
          </p:cNvPr>
          <p:cNvSpPr txBox="1"/>
          <p:nvPr/>
        </p:nvSpPr>
        <p:spPr>
          <a:xfrm>
            <a:off x="11176000" y="3276600"/>
            <a:ext cx="812800" cy="584200"/>
          </a:xfrm>
          <a:prstGeom prst="rect">
            <a:avLst/>
          </a:prstGeom>
          <a:solidFill>
            <a:schemeClr val="accent3"/>
          </a:solidFill>
        </p:spPr>
        <p:txBody>
          <a:bodyPr>
            <a:spAutoFit/>
          </a:bodyPr>
          <a:lstStyle/>
          <a:p>
            <a:pPr>
              <a:defRPr/>
            </a:pPr>
            <a:r>
              <a:rPr lang="en-US" sz="1600" b="1">
                <a:solidFill>
                  <a:srgbClr val="FF0066"/>
                </a:solidFill>
                <a:latin typeface="Arial" charset="0"/>
              </a:rPr>
              <a:t>Lớp sợi</a:t>
            </a:r>
          </a:p>
        </p:txBody>
      </p:sp>
      <p:sp>
        <p:nvSpPr>
          <p:cNvPr id="16" name="TextBox 15">
            <a:extLst>
              <a:ext uri="{FF2B5EF4-FFF2-40B4-BE49-F238E27FC236}">
                <a16:creationId xmlns:a16="http://schemas.microsoft.com/office/drawing/2014/main" id="{CBAE8CB4-6EA8-43CA-96BD-B6E7684E1838}"/>
              </a:ext>
            </a:extLst>
          </p:cNvPr>
          <p:cNvSpPr txBox="1"/>
          <p:nvPr/>
        </p:nvSpPr>
        <p:spPr>
          <a:xfrm>
            <a:off x="11074400" y="4572000"/>
            <a:ext cx="812800" cy="584200"/>
          </a:xfrm>
          <a:prstGeom prst="rect">
            <a:avLst/>
          </a:prstGeom>
          <a:solidFill>
            <a:schemeClr val="accent3"/>
          </a:solidFill>
        </p:spPr>
        <p:txBody>
          <a:bodyPr>
            <a:spAutoFit/>
          </a:bodyPr>
          <a:lstStyle/>
          <a:p>
            <a:pPr>
              <a:defRPr/>
            </a:pPr>
            <a:r>
              <a:rPr lang="en-US" sz="1600" b="1">
                <a:solidFill>
                  <a:srgbClr val="FF0066"/>
                </a:solidFill>
                <a:latin typeface="Arial" charset="0"/>
              </a:rPr>
              <a:t>Lớp lưới</a:t>
            </a:r>
          </a:p>
        </p:txBody>
      </p:sp>
      <p:sp>
        <p:nvSpPr>
          <p:cNvPr id="17" name="TextBox 16">
            <a:extLst>
              <a:ext uri="{FF2B5EF4-FFF2-40B4-BE49-F238E27FC236}">
                <a16:creationId xmlns:a16="http://schemas.microsoft.com/office/drawing/2014/main" id="{4035D9B5-70D3-4D1E-9755-9ECF828C92C1}"/>
              </a:ext>
            </a:extLst>
          </p:cNvPr>
          <p:cNvSpPr txBox="1"/>
          <p:nvPr/>
        </p:nvSpPr>
        <p:spPr>
          <a:xfrm>
            <a:off x="6197600" y="5181600"/>
            <a:ext cx="1219200" cy="338138"/>
          </a:xfrm>
          <a:prstGeom prst="rect">
            <a:avLst/>
          </a:prstGeom>
          <a:solidFill>
            <a:schemeClr val="accent3"/>
          </a:solidFill>
        </p:spPr>
        <p:txBody>
          <a:bodyPr>
            <a:spAutoFit/>
          </a:bodyPr>
          <a:lstStyle/>
          <a:p>
            <a:pPr algn="r">
              <a:defRPr/>
            </a:pPr>
            <a:r>
              <a:rPr lang="en-US" sz="1600" b="1" dirty="0" err="1">
                <a:solidFill>
                  <a:srgbClr val="009900"/>
                </a:solidFill>
                <a:latin typeface="Arial" charset="0"/>
              </a:rPr>
              <a:t>Tủy</a:t>
            </a:r>
            <a:r>
              <a:rPr lang="en-US" sz="1600" b="1" dirty="0">
                <a:solidFill>
                  <a:srgbClr val="009900"/>
                </a:solidFill>
                <a:latin typeface="Arial" charset="0"/>
              </a:rPr>
              <a:t> </a:t>
            </a:r>
            <a:r>
              <a:rPr lang="en-US" sz="1600" b="1" dirty="0" err="1">
                <a:solidFill>
                  <a:srgbClr val="009900"/>
                </a:solidFill>
                <a:latin typeface="Arial" charset="0"/>
              </a:rPr>
              <a:t>tuyến</a:t>
            </a:r>
            <a:endParaRPr lang="en-US" sz="1600" b="1" dirty="0">
              <a:solidFill>
                <a:srgbClr val="0099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a:extLst>
              <a:ext uri="{FF2B5EF4-FFF2-40B4-BE49-F238E27FC236}">
                <a16:creationId xmlns:a16="http://schemas.microsoft.com/office/drawing/2014/main" id="{DA7C0E3B-ABFE-43CD-ABD9-4BBB3A755C5F}"/>
              </a:ext>
            </a:extLst>
          </p:cNvPr>
          <p:cNvGrpSpPr>
            <a:grpSpLocks/>
          </p:cNvGrpSpPr>
          <p:nvPr/>
        </p:nvGrpSpPr>
        <p:grpSpPr bwMode="auto">
          <a:xfrm>
            <a:off x="-101600" y="1447800"/>
            <a:ext cx="7112000" cy="5410200"/>
            <a:chOff x="-48" y="912"/>
            <a:chExt cx="3360" cy="3504"/>
          </a:xfrm>
        </p:grpSpPr>
        <p:pic>
          <p:nvPicPr>
            <p:cNvPr id="16400" name="Picture 23" descr="untitled">
              <a:extLst>
                <a:ext uri="{FF2B5EF4-FFF2-40B4-BE49-F238E27FC236}">
                  <a16:creationId xmlns:a16="http://schemas.microsoft.com/office/drawing/2014/main" id="{8365CEFA-7692-45B1-BF0E-2C286DBAD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912"/>
              <a:ext cx="3024" cy="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Text Box 25">
              <a:extLst>
                <a:ext uri="{FF2B5EF4-FFF2-40B4-BE49-F238E27FC236}">
                  <a16:creationId xmlns:a16="http://schemas.microsoft.com/office/drawing/2014/main" id="{82BAFC4D-1701-49BA-83D2-7B113B5AE2CE}"/>
                </a:ext>
              </a:extLst>
            </p:cNvPr>
            <p:cNvSpPr txBox="1">
              <a:spLocks noChangeArrowheads="1"/>
            </p:cNvSpPr>
            <p:nvPr/>
          </p:nvSpPr>
          <p:spPr bwMode="auto">
            <a:xfrm>
              <a:off x="192" y="959"/>
              <a:ext cx="576"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0000FF"/>
                  </a:solidFill>
                </a:rPr>
                <a:t>Màng liên kết </a:t>
              </a:r>
            </a:p>
          </p:txBody>
        </p:sp>
        <p:sp>
          <p:nvSpPr>
            <p:cNvPr id="16402" name="Text Box 26">
              <a:extLst>
                <a:ext uri="{FF2B5EF4-FFF2-40B4-BE49-F238E27FC236}">
                  <a16:creationId xmlns:a16="http://schemas.microsoft.com/office/drawing/2014/main" id="{33D9D9DF-7901-48EE-A793-7061507356ED}"/>
                </a:ext>
              </a:extLst>
            </p:cNvPr>
            <p:cNvSpPr txBox="1">
              <a:spLocks noChangeArrowheads="1"/>
            </p:cNvSpPr>
            <p:nvPr/>
          </p:nvSpPr>
          <p:spPr bwMode="auto">
            <a:xfrm>
              <a:off x="-48" y="2121"/>
              <a:ext cx="124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0000FF"/>
                  </a:solidFill>
                </a:rPr>
                <a:t>Vỏ tuyến</a:t>
              </a:r>
            </a:p>
          </p:txBody>
        </p:sp>
        <p:sp>
          <p:nvSpPr>
            <p:cNvPr id="16403" name="Text Box 27">
              <a:extLst>
                <a:ext uri="{FF2B5EF4-FFF2-40B4-BE49-F238E27FC236}">
                  <a16:creationId xmlns:a16="http://schemas.microsoft.com/office/drawing/2014/main" id="{1C854C01-56BD-41F3-8424-F29AA1542D1F}"/>
                </a:ext>
              </a:extLst>
            </p:cNvPr>
            <p:cNvSpPr txBox="1">
              <a:spLocks noChangeArrowheads="1"/>
            </p:cNvSpPr>
            <p:nvPr/>
          </p:nvSpPr>
          <p:spPr bwMode="auto">
            <a:xfrm>
              <a:off x="96" y="3397"/>
              <a:ext cx="1152"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0000FF"/>
                  </a:solidFill>
                </a:rPr>
                <a:t>Tủy </a:t>
              </a:r>
            </a:p>
            <a:p>
              <a:pPr eaLnBrk="1" hangingPunct="1">
                <a:spcBef>
                  <a:spcPct val="50000"/>
                </a:spcBef>
              </a:pPr>
              <a:r>
                <a:rPr lang="en-US" altLang="en-US" sz="2000">
                  <a:solidFill>
                    <a:srgbClr val="0000FF"/>
                  </a:solidFill>
                </a:rPr>
                <a:t>tuyến</a:t>
              </a:r>
            </a:p>
          </p:txBody>
        </p:sp>
      </p:grpSp>
      <p:sp>
        <p:nvSpPr>
          <p:cNvPr id="23571" name="Text Box 19">
            <a:extLst>
              <a:ext uri="{FF2B5EF4-FFF2-40B4-BE49-F238E27FC236}">
                <a16:creationId xmlns:a16="http://schemas.microsoft.com/office/drawing/2014/main" id="{C5CE3944-52B7-4194-BF03-F3BD09CA05DB}"/>
              </a:ext>
            </a:extLst>
          </p:cNvPr>
          <p:cNvSpPr txBox="1">
            <a:spLocks noChangeArrowheads="1"/>
          </p:cNvSpPr>
          <p:nvPr/>
        </p:nvSpPr>
        <p:spPr bwMode="auto">
          <a:xfrm>
            <a:off x="5181600" y="1981200"/>
            <a:ext cx="1422400" cy="4619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FF"/>
                </a:solidFill>
              </a:rPr>
              <a:t>Lớp cầu</a:t>
            </a:r>
          </a:p>
        </p:txBody>
      </p:sp>
      <p:sp>
        <p:nvSpPr>
          <p:cNvPr id="23572" name="Text Box 20">
            <a:extLst>
              <a:ext uri="{FF2B5EF4-FFF2-40B4-BE49-F238E27FC236}">
                <a16:creationId xmlns:a16="http://schemas.microsoft.com/office/drawing/2014/main" id="{B6444DF2-EEA8-4F7E-90AA-CD4585A245CC}"/>
              </a:ext>
            </a:extLst>
          </p:cNvPr>
          <p:cNvSpPr txBox="1">
            <a:spLocks noChangeArrowheads="1"/>
          </p:cNvSpPr>
          <p:nvPr/>
        </p:nvSpPr>
        <p:spPr bwMode="auto">
          <a:xfrm>
            <a:off x="5283200" y="3276600"/>
            <a:ext cx="1016000" cy="8302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FF"/>
                </a:solidFill>
              </a:rPr>
              <a:t>Lớp sợi</a:t>
            </a:r>
          </a:p>
        </p:txBody>
      </p:sp>
      <p:sp>
        <p:nvSpPr>
          <p:cNvPr id="23573" name="Text Box 21">
            <a:extLst>
              <a:ext uri="{FF2B5EF4-FFF2-40B4-BE49-F238E27FC236}">
                <a16:creationId xmlns:a16="http://schemas.microsoft.com/office/drawing/2014/main" id="{F60EB8A6-95CF-4F84-B107-FBD0F6767AF9}"/>
              </a:ext>
            </a:extLst>
          </p:cNvPr>
          <p:cNvSpPr txBox="1">
            <a:spLocks noChangeArrowheads="1"/>
          </p:cNvSpPr>
          <p:nvPr/>
        </p:nvSpPr>
        <p:spPr bwMode="auto">
          <a:xfrm>
            <a:off x="5181600" y="4648200"/>
            <a:ext cx="1016000" cy="8302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FF"/>
                </a:solidFill>
              </a:rPr>
              <a:t>Lớp lưới</a:t>
            </a:r>
          </a:p>
        </p:txBody>
      </p:sp>
      <p:sp>
        <p:nvSpPr>
          <p:cNvPr id="23580" name="Rectangle 28">
            <a:extLst>
              <a:ext uri="{FF2B5EF4-FFF2-40B4-BE49-F238E27FC236}">
                <a16:creationId xmlns:a16="http://schemas.microsoft.com/office/drawing/2014/main" id="{3559B3B1-0DC4-40BB-8DD0-5211DE70B0FC}"/>
              </a:ext>
            </a:extLst>
          </p:cNvPr>
          <p:cNvSpPr>
            <a:spLocks noChangeArrowheads="1"/>
          </p:cNvSpPr>
          <p:nvPr/>
        </p:nvSpPr>
        <p:spPr bwMode="auto">
          <a:xfrm>
            <a:off x="7518400" y="2057400"/>
            <a:ext cx="4470400" cy="8302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a:solidFill>
                  <a:srgbClr val="0000FF"/>
                </a:solidFill>
              </a:rPr>
              <a:t>Tiết hoocmon điều hoà các muối natri, kali trong máu</a:t>
            </a:r>
          </a:p>
        </p:txBody>
      </p:sp>
      <p:sp>
        <p:nvSpPr>
          <p:cNvPr id="23581" name="Rectangle 29">
            <a:extLst>
              <a:ext uri="{FF2B5EF4-FFF2-40B4-BE49-F238E27FC236}">
                <a16:creationId xmlns:a16="http://schemas.microsoft.com/office/drawing/2014/main" id="{3727A054-44C3-4C4B-88F5-E58575155F53}"/>
              </a:ext>
            </a:extLst>
          </p:cNvPr>
          <p:cNvSpPr>
            <a:spLocks noChangeArrowheads="1"/>
          </p:cNvSpPr>
          <p:nvPr/>
        </p:nvSpPr>
        <p:spPr bwMode="auto">
          <a:xfrm>
            <a:off x="7518400" y="3429000"/>
            <a:ext cx="4470400" cy="830263"/>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a:solidFill>
                  <a:srgbClr val="0000FF"/>
                </a:solidFill>
              </a:rPr>
              <a:t>Tiết hoocmon điều hoà </a:t>
            </a:r>
          </a:p>
          <a:p>
            <a:pPr algn="just" eaLnBrk="1" hangingPunct="1"/>
            <a:r>
              <a:rPr lang="en-US" altLang="en-US" sz="2400">
                <a:solidFill>
                  <a:srgbClr val="0000FF"/>
                </a:solidFill>
              </a:rPr>
              <a:t>đường huyết</a:t>
            </a:r>
          </a:p>
        </p:txBody>
      </p:sp>
      <p:sp>
        <p:nvSpPr>
          <p:cNvPr id="23582" name="Rectangle 30">
            <a:extLst>
              <a:ext uri="{FF2B5EF4-FFF2-40B4-BE49-F238E27FC236}">
                <a16:creationId xmlns:a16="http://schemas.microsoft.com/office/drawing/2014/main" id="{C4FDE2F8-D55B-4E94-B8FE-13024459407C}"/>
              </a:ext>
            </a:extLst>
          </p:cNvPr>
          <p:cNvSpPr>
            <a:spLocks noChangeArrowheads="1"/>
          </p:cNvSpPr>
          <p:nvPr/>
        </p:nvSpPr>
        <p:spPr bwMode="auto">
          <a:xfrm>
            <a:off x="7518400" y="4692650"/>
            <a:ext cx="4470400" cy="830263"/>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a:solidFill>
                  <a:srgbClr val="0000FF"/>
                </a:solidFill>
              </a:rPr>
              <a:t>Tiết hoocmon điều hoà </a:t>
            </a:r>
          </a:p>
          <a:p>
            <a:pPr algn="just" eaLnBrk="1" hangingPunct="1"/>
            <a:r>
              <a:rPr lang="en-US" altLang="en-US" sz="2400">
                <a:solidFill>
                  <a:srgbClr val="0000FF"/>
                </a:solidFill>
              </a:rPr>
              <a:t>sinh dục nam</a:t>
            </a:r>
          </a:p>
        </p:txBody>
      </p:sp>
      <p:sp>
        <p:nvSpPr>
          <p:cNvPr id="23583" name="Rectangle 31">
            <a:extLst>
              <a:ext uri="{FF2B5EF4-FFF2-40B4-BE49-F238E27FC236}">
                <a16:creationId xmlns:a16="http://schemas.microsoft.com/office/drawing/2014/main" id="{CC140BDC-7BFC-4345-8D7D-2AEF97AEBBBC}"/>
              </a:ext>
            </a:extLst>
          </p:cNvPr>
          <p:cNvSpPr>
            <a:spLocks noChangeArrowheads="1"/>
          </p:cNvSpPr>
          <p:nvPr/>
        </p:nvSpPr>
        <p:spPr bwMode="auto">
          <a:xfrm>
            <a:off x="7518400" y="5607050"/>
            <a:ext cx="4470400" cy="461963"/>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a:solidFill>
                  <a:srgbClr val="0000FF"/>
                </a:solidFill>
              </a:rPr>
              <a:t>Tiết Ađrênalin và Norađrênalin</a:t>
            </a:r>
          </a:p>
        </p:txBody>
      </p:sp>
      <p:grpSp>
        <p:nvGrpSpPr>
          <p:cNvPr id="3" name="Group 38">
            <a:extLst>
              <a:ext uri="{FF2B5EF4-FFF2-40B4-BE49-F238E27FC236}">
                <a16:creationId xmlns:a16="http://schemas.microsoft.com/office/drawing/2014/main" id="{64188833-6FA1-457B-8194-C116A609EBD8}"/>
              </a:ext>
            </a:extLst>
          </p:cNvPr>
          <p:cNvGrpSpPr>
            <a:grpSpLocks/>
          </p:cNvGrpSpPr>
          <p:nvPr/>
        </p:nvGrpSpPr>
        <p:grpSpPr bwMode="auto">
          <a:xfrm>
            <a:off x="4673600" y="2438400"/>
            <a:ext cx="2743200" cy="3505200"/>
            <a:chOff x="2208" y="1536"/>
            <a:chExt cx="1296" cy="2208"/>
          </a:xfrm>
        </p:grpSpPr>
        <p:sp>
          <p:nvSpPr>
            <p:cNvPr id="16396" name="Line 33">
              <a:extLst>
                <a:ext uri="{FF2B5EF4-FFF2-40B4-BE49-F238E27FC236}">
                  <a16:creationId xmlns:a16="http://schemas.microsoft.com/office/drawing/2014/main" id="{9382ABB2-C6F9-44EE-A100-00528571C482}"/>
                </a:ext>
              </a:extLst>
            </p:cNvPr>
            <p:cNvSpPr>
              <a:spLocks noChangeShapeType="1"/>
            </p:cNvSpPr>
            <p:nvPr/>
          </p:nvSpPr>
          <p:spPr bwMode="auto">
            <a:xfrm>
              <a:off x="3120" y="1536"/>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7" name="Line 34">
              <a:extLst>
                <a:ext uri="{FF2B5EF4-FFF2-40B4-BE49-F238E27FC236}">
                  <a16:creationId xmlns:a16="http://schemas.microsoft.com/office/drawing/2014/main" id="{1AC82750-351E-49B0-A53E-5D5B505BE213}"/>
                </a:ext>
              </a:extLst>
            </p:cNvPr>
            <p:cNvSpPr>
              <a:spLocks noChangeShapeType="1"/>
            </p:cNvSpPr>
            <p:nvPr/>
          </p:nvSpPr>
          <p:spPr bwMode="auto">
            <a:xfrm>
              <a:off x="3024" y="2352"/>
              <a:ext cx="4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8" name="Line 35">
              <a:extLst>
                <a:ext uri="{FF2B5EF4-FFF2-40B4-BE49-F238E27FC236}">
                  <a16:creationId xmlns:a16="http://schemas.microsoft.com/office/drawing/2014/main" id="{66271436-13A2-41D2-9D14-E8559987071E}"/>
                </a:ext>
              </a:extLst>
            </p:cNvPr>
            <p:cNvSpPr>
              <a:spLocks noChangeShapeType="1"/>
            </p:cNvSpPr>
            <p:nvPr/>
          </p:nvSpPr>
          <p:spPr bwMode="auto">
            <a:xfrm flipV="1">
              <a:off x="2976" y="3168"/>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9" name="Line 36">
              <a:extLst>
                <a:ext uri="{FF2B5EF4-FFF2-40B4-BE49-F238E27FC236}">
                  <a16:creationId xmlns:a16="http://schemas.microsoft.com/office/drawing/2014/main" id="{4EF1A0B7-9FC5-49D2-AC86-FD2B72D30E4F}"/>
                </a:ext>
              </a:extLst>
            </p:cNvPr>
            <p:cNvSpPr>
              <a:spLocks noChangeShapeType="1"/>
            </p:cNvSpPr>
            <p:nvPr/>
          </p:nvSpPr>
          <p:spPr bwMode="auto">
            <a:xfrm>
              <a:off x="2208" y="3744"/>
              <a:ext cx="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6395" name="Rectangle 5">
            <a:extLst>
              <a:ext uri="{FF2B5EF4-FFF2-40B4-BE49-F238E27FC236}">
                <a16:creationId xmlns:a16="http://schemas.microsoft.com/office/drawing/2014/main" id="{5637D01A-AF98-4D45-9318-537445386043}"/>
              </a:ext>
            </a:extLst>
          </p:cNvPr>
          <p:cNvSpPr>
            <a:spLocks noChangeArrowheads="1"/>
          </p:cNvSpPr>
          <p:nvPr/>
        </p:nvSpPr>
        <p:spPr bwMode="auto">
          <a:xfrm>
            <a:off x="101600" y="381000"/>
            <a:ext cx="4775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3571"/>
                                        </p:tgtEl>
                                        <p:attrNameLst>
                                          <p:attrName>style.visibility</p:attrName>
                                        </p:attrNameLst>
                                      </p:cBhvr>
                                      <p:to>
                                        <p:strVal val="visible"/>
                                      </p:to>
                                    </p:set>
                                    <p:animEffect transition="in" filter="wheel(4)">
                                      <p:cBhvr>
                                        <p:cTn id="12" dur="2000"/>
                                        <p:tgtEl>
                                          <p:spTgt spid="235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572"/>
                                        </p:tgtEl>
                                        <p:attrNameLst>
                                          <p:attrName>style.visibility</p:attrName>
                                        </p:attrNameLst>
                                      </p:cBhvr>
                                      <p:to>
                                        <p:strVal val="visible"/>
                                      </p:to>
                                    </p:set>
                                    <p:anim calcmode="lin" valueType="num">
                                      <p:cBhvr additive="base">
                                        <p:cTn id="17" dur="500" fill="hold"/>
                                        <p:tgtEl>
                                          <p:spTgt spid="23572"/>
                                        </p:tgtEl>
                                        <p:attrNameLst>
                                          <p:attrName>ppt_x</p:attrName>
                                        </p:attrNameLst>
                                      </p:cBhvr>
                                      <p:tavLst>
                                        <p:tav tm="0">
                                          <p:val>
                                            <p:strVal val="#ppt_x"/>
                                          </p:val>
                                        </p:tav>
                                        <p:tav tm="100000">
                                          <p:val>
                                            <p:strVal val="#ppt_x"/>
                                          </p:val>
                                        </p:tav>
                                      </p:tavLst>
                                    </p:anim>
                                    <p:anim calcmode="lin" valueType="num">
                                      <p:cBhvr additive="base">
                                        <p:cTn id="18" dur="500" fill="hold"/>
                                        <p:tgtEl>
                                          <p:spTgt spid="2357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3573"/>
                                        </p:tgtEl>
                                        <p:attrNameLst>
                                          <p:attrName>style.visibility</p:attrName>
                                        </p:attrNameLst>
                                      </p:cBhvr>
                                      <p:to>
                                        <p:strVal val="visible"/>
                                      </p:to>
                                    </p:set>
                                    <p:animEffect transition="in" filter="diamond(in)">
                                      <p:cBhvr>
                                        <p:cTn id="23" dur="2000"/>
                                        <p:tgtEl>
                                          <p:spTgt spid="235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heckerboard(across)">
                                      <p:cBhvr>
                                        <p:cTn id="28" dur="5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580"/>
                                        </p:tgtEl>
                                        <p:attrNameLst>
                                          <p:attrName>style.visibility</p:attrName>
                                        </p:attrNameLst>
                                      </p:cBhvr>
                                      <p:to>
                                        <p:strVal val="visible"/>
                                      </p:to>
                                    </p:set>
                                    <p:anim calcmode="lin" valueType="num">
                                      <p:cBhvr additive="base">
                                        <p:cTn id="33" dur="500" fill="hold"/>
                                        <p:tgtEl>
                                          <p:spTgt spid="23580"/>
                                        </p:tgtEl>
                                        <p:attrNameLst>
                                          <p:attrName>ppt_x</p:attrName>
                                        </p:attrNameLst>
                                      </p:cBhvr>
                                      <p:tavLst>
                                        <p:tav tm="0">
                                          <p:val>
                                            <p:strVal val="#ppt_x"/>
                                          </p:val>
                                        </p:tav>
                                        <p:tav tm="100000">
                                          <p:val>
                                            <p:strVal val="#ppt_x"/>
                                          </p:val>
                                        </p:tav>
                                      </p:tavLst>
                                    </p:anim>
                                    <p:anim calcmode="lin" valueType="num">
                                      <p:cBhvr additive="base">
                                        <p:cTn id="34" dur="500" fill="hold"/>
                                        <p:tgtEl>
                                          <p:spTgt spid="23580"/>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23581"/>
                                        </p:tgtEl>
                                        <p:attrNameLst>
                                          <p:attrName>style.visibility</p:attrName>
                                        </p:attrNameLst>
                                      </p:cBhvr>
                                      <p:to>
                                        <p:strVal val="visible"/>
                                      </p:to>
                                    </p:set>
                                    <p:animEffect transition="in" filter="wheel(4)">
                                      <p:cBhvr>
                                        <p:cTn id="39" dur="2000"/>
                                        <p:tgtEl>
                                          <p:spTgt spid="2358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23582"/>
                                        </p:tgtEl>
                                        <p:attrNameLst>
                                          <p:attrName>style.visibility</p:attrName>
                                        </p:attrNameLst>
                                      </p:cBhvr>
                                      <p:to>
                                        <p:strVal val="visible"/>
                                      </p:to>
                                    </p:set>
                                    <p:animEffect transition="in" filter="wheel(4)">
                                      <p:cBhvr>
                                        <p:cTn id="44" dur="2000"/>
                                        <p:tgtEl>
                                          <p:spTgt spid="2358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583"/>
                                        </p:tgtEl>
                                        <p:attrNameLst>
                                          <p:attrName>style.visibility</p:attrName>
                                        </p:attrNameLst>
                                      </p:cBhvr>
                                      <p:to>
                                        <p:strVal val="visible"/>
                                      </p:to>
                                    </p:set>
                                    <p:anim calcmode="lin" valueType="num">
                                      <p:cBhvr additive="base">
                                        <p:cTn id="49" dur="500" fill="hold"/>
                                        <p:tgtEl>
                                          <p:spTgt spid="23583"/>
                                        </p:tgtEl>
                                        <p:attrNameLst>
                                          <p:attrName>ppt_x</p:attrName>
                                        </p:attrNameLst>
                                      </p:cBhvr>
                                      <p:tavLst>
                                        <p:tav tm="0">
                                          <p:val>
                                            <p:strVal val="#ppt_x"/>
                                          </p:val>
                                        </p:tav>
                                        <p:tav tm="100000">
                                          <p:val>
                                            <p:strVal val="#ppt_x"/>
                                          </p:val>
                                        </p:tav>
                                      </p:tavLst>
                                    </p:anim>
                                    <p:anim calcmode="lin" valueType="num">
                                      <p:cBhvr additive="base">
                                        <p:cTn id="50" dur="500" fill="hold"/>
                                        <p:tgtEl>
                                          <p:spTgt spid="235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1" grpId="0" animBg="1"/>
      <p:bldP spid="23572" grpId="0" animBg="1"/>
      <p:bldP spid="23573" grpId="0" animBg="1"/>
      <p:bldP spid="23580" grpId="0" animBg="1"/>
      <p:bldP spid="23581" grpId="0" animBg="1"/>
      <p:bldP spid="23582" grpId="0" animBg="1"/>
      <p:bldP spid="2358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53E4A58-0C18-4FD7-A1DB-2AAFBF1781BE}"/>
              </a:ext>
            </a:extLst>
          </p:cNvPr>
          <p:cNvSpPr>
            <a:spLocks noGrp="1" noChangeArrowheads="1"/>
          </p:cNvSpPr>
          <p:nvPr>
            <p:ph type="title"/>
          </p:nvPr>
        </p:nvSpPr>
        <p:spPr>
          <a:xfrm>
            <a:off x="609600" y="0"/>
            <a:ext cx="10668000" cy="563563"/>
          </a:xfrm>
        </p:spPr>
        <p:txBody>
          <a:bodyPr/>
          <a:lstStyle/>
          <a:p>
            <a:pPr eaLnBrk="1" hangingPunct="1"/>
            <a:r>
              <a:rPr lang="en-US" altLang="en-US" sz="2800" b="1">
                <a:solidFill>
                  <a:srgbClr val="0000FF"/>
                </a:solidFill>
              </a:rPr>
              <a:t>Hội chứng Cushing</a:t>
            </a:r>
          </a:p>
        </p:txBody>
      </p:sp>
      <p:sp>
        <p:nvSpPr>
          <p:cNvPr id="18435" name="Rectangle 3">
            <a:extLst>
              <a:ext uri="{FF2B5EF4-FFF2-40B4-BE49-F238E27FC236}">
                <a16:creationId xmlns:a16="http://schemas.microsoft.com/office/drawing/2014/main" id="{86EDD143-5190-4713-999C-374F467D625A}"/>
              </a:ext>
            </a:extLst>
          </p:cNvPr>
          <p:cNvSpPr>
            <a:spLocks noGrp="1" noChangeArrowheads="1"/>
          </p:cNvSpPr>
          <p:nvPr>
            <p:ph type="body" idx="1"/>
          </p:nvPr>
        </p:nvSpPr>
        <p:spPr>
          <a:xfrm>
            <a:off x="508000" y="457200"/>
            <a:ext cx="10972800" cy="1981200"/>
          </a:xfrm>
        </p:spPr>
        <p:txBody>
          <a:bodyPr/>
          <a:lstStyle/>
          <a:p>
            <a:pPr marL="0" indent="0" algn="just" eaLnBrk="1" hangingPunct="1">
              <a:buFontTx/>
              <a:buNone/>
            </a:pPr>
            <a:r>
              <a:rPr lang="en-US" altLang="en-US" sz="2800"/>
              <a:t>Do lớp giữa tuyến trên thận tiết nhiều hoocmôn gây rối loạn chuyển hóa gluxit và prôtêin làm đường huyết tăng, huyết áp cao, cơ yếu và phù nề. Khối lượng của xương và cơ bị giảm do prôtêin bị phân giải. có trường hợp bệnh nhân tích mỡ ở vai hoặc mặt gây vai u, mặt phị.</a:t>
            </a:r>
            <a:endParaRPr lang="vi-VN" altLang="en-US" sz="2800"/>
          </a:p>
        </p:txBody>
      </p:sp>
      <p:pic>
        <p:nvPicPr>
          <p:cNvPr id="28676" name="Picture 4" descr="Hình ảnh006">
            <a:extLst>
              <a:ext uri="{FF2B5EF4-FFF2-40B4-BE49-F238E27FC236}">
                <a16:creationId xmlns:a16="http://schemas.microsoft.com/office/drawing/2014/main" id="{973F9AC0-3AD3-4BA0-92C7-37AB1B1FF5D5}"/>
              </a:ext>
            </a:extLst>
          </p:cNvPr>
          <p:cNvPicPr>
            <a:picLocks noChangeAspect="1" noChangeArrowheads="1"/>
          </p:cNvPicPr>
          <p:nvPr/>
        </p:nvPicPr>
        <p:blipFill>
          <a:blip r:embed="rId2">
            <a:lum contrast="66000"/>
            <a:extLst>
              <a:ext uri="{28A0092B-C50C-407E-A947-70E740481C1C}">
                <a14:useLocalDpi xmlns:a14="http://schemas.microsoft.com/office/drawing/2010/main" val="0"/>
              </a:ext>
            </a:extLst>
          </a:blip>
          <a:srcRect/>
          <a:stretch>
            <a:fillRect/>
          </a:stretch>
        </p:blipFill>
        <p:spPr bwMode="auto">
          <a:xfrm>
            <a:off x="2235200" y="2544763"/>
            <a:ext cx="325120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Hình ảnh007">
            <a:extLst>
              <a:ext uri="{FF2B5EF4-FFF2-40B4-BE49-F238E27FC236}">
                <a16:creationId xmlns:a16="http://schemas.microsoft.com/office/drawing/2014/main" id="{0CDD0AAF-FC07-40FC-8E00-F4A77CF627C4}"/>
              </a:ext>
            </a:extLst>
          </p:cNvPr>
          <p:cNvPicPr>
            <a:picLocks noChangeAspect="1" noChangeArrowheads="1"/>
          </p:cNvPicPr>
          <p:nvPr/>
        </p:nvPicPr>
        <p:blipFill>
          <a:blip r:embed="rId3">
            <a:lum contrast="66000"/>
            <a:extLst>
              <a:ext uri="{28A0092B-C50C-407E-A947-70E740481C1C}">
                <a14:useLocalDpi xmlns:a14="http://schemas.microsoft.com/office/drawing/2010/main" val="0"/>
              </a:ext>
            </a:extLst>
          </a:blip>
          <a:srcRect/>
          <a:stretch>
            <a:fillRect/>
          </a:stretch>
        </p:blipFill>
        <p:spPr bwMode="auto">
          <a:xfrm>
            <a:off x="6299200" y="2590800"/>
            <a:ext cx="31496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5">
            <a:extLst>
              <a:ext uri="{FF2B5EF4-FFF2-40B4-BE49-F238E27FC236}">
                <a16:creationId xmlns:a16="http://schemas.microsoft.com/office/drawing/2014/main" id="{0BCDCECA-7A98-464A-8437-45A35D2A64A9}"/>
              </a:ext>
            </a:extLst>
          </p:cNvPr>
          <p:cNvSpPr txBox="1">
            <a:spLocks noChangeArrowheads="1"/>
          </p:cNvSpPr>
          <p:nvPr/>
        </p:nvSpPr>
        <p:spPr bwMode="auto">
          <a:xfrm>
            <a:off x="1828800" y="5943600"/>
            <a:ext cx="9250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solidFill>
                  <a:srgbClr val="FF0000"/>
                </a:solidFill>
              </a:rPr>
              <a:t>Hình 57-3. Bệnh nhân mắc hội chứng Cushing (sau 4 tháng)</a:t>
            </a:r>
          </a:p>
        </p:txBody>
      </p:sp>
      <p:pic>
        <p:nvPicPr>
          <p:cNvPr id="7" name="Picture 2" descr="HOI CHUNG CUSHINH">
            <a:extLst>
              <a:ext uri="{FF2B5EF4-FFF2-40B4-BE49-F238E27FC236}">
                <a16:creationId xmlns:a16="http://schemas.microsoft.com/office/drawing/2014/main" id="{771FE0C6-F63E-4235-9765-773BB4D81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438400"/>
            <a:ext cx="640080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checkerboard(across)">
                                      <p:cBhvr>
                                        <p:cTn id="12" dur="500"/>
                                        <p:tgtEl>
                                          <p:spTgt spid="18435">
                                            <p:txEl>
                                              <p:pRg st="0" end="0"/>
                                            </p:txEl>
                                          </p:spTgt>
                                        </p:tgtEl>
                                      </p:cBhvr>
                                    </p:animEffect>
                                  </p:childTnLst>
                                </p:cTn>
                              </p:par>
                            </p:childTnLst>
                          </p:cTn>
                        </p:par>
                        <p:par>
                          <p:cTn id="13" fill="hold" nodeType="afterGroup">
                            <p:stCondLst>
                              <p:cond delay="1000"/>
                            </p:stCondLst>
                            <p:childTnLst>
                              <p:par>
                                <p:cTn id="14" presetID="5" presetClass="entr" presetSubtype="10" fill="hold" nodeType="afterEffect">
                                  <p:stCondLst>
                                    <p:cond delay="0"/>
                                  </p:stCondLst>
                                  <p:childTnLst>
                                    <p:set>
                                      <p:cBhvr>
                                        <p:cTn id="15" dur="1" fill="hold">
                                          <p:stCondLst>
                                            <p:cond delay="0"/>
                                          </p:stCondLst>
                                        </p:cTn>
                                        <p:tgtEl>
                                          <p:spTgt spid="28676"/>
                                        </p:tgtEl>
                                        <p:attrNameLst>
                                          <p:attrName>style.visibility</p:attrName>
                                        </p:attrNameLst>
                                      </p:cBhvr>
                                      <p:to>
                                        <p:strVal val="visible"/>
                                      </p:to>
                                    </p:set>
                                    <p:animEffect transition="in" filter="checkerboard(across)">
                                      <p:cBhvr>
                                        <p:cTn id="16" dur="500"/>
                                        <p:tgtEl>
                                          <p:spTgt spid="28676"/>
                                        </p:tgtEl>
                                      </p:cBhvr>
                                    </p:animEffect>
                                  </p:childTnLst>
                                </p:cTn>
                              </p:par>
                              <p:par>
                                <p:cTn id="17" presetID="5" presetClass="entr" presetSubtype="10" fill="hold" nodeType="withEffect">
                                  <p:stCondLst>
                                    <p:cond delay="0"/>
                                  </p:stCondLst>
                                  <p:childTnLst>
                                    <p:set>
                                      <p:cBhvr>
                                        <p:cTn id="18" dur="1" fill="hold">
                                          <p:stCondLst>
                                            <p:cond delay="0"/>
                                          </p:stCondLst>
                                        </p:cTn>
                                        <p:tgtEl>
                                          <p:spTgt spid="28677"/>
                                        </p:tgtEl>
                                        <p:attrNameLst>
                                          <p:attrName>style.visibility</p:attrName>
                                        </p:attrNameLst>
                                      </p:cBhvr>
                                      <p:to>
                                        <p:strVal val="visible"/>
                                      </p:to>
                                    </p:set>
                                    <p:animEffect transition="in" filter="checkerboard(across)">
                                      <p:cBhvr>
                                        <p:cTn id="19" dur="500"/>
                                        <p:tgtEl>
                                          <p:spTgt spid="2867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438"/>
                                        </p:tgtEl>
                                        <p:attrNameLst>
                                          <p:attrName>style.visibility</p:attrName>
                                        </p:attrNameLst>
                                      </p:cBhvr>
                                      <p:to>
                                        <p:strVal val="visible"/>
                                      </p:to>
                                    </p:set>
                                    <p:animEffect transition="in" filter="blinds(horizontal)">
                                      <p:cBhvr>
                                        <p:cTn id="22" dur="500"/>
                                        <p:tgtEl>
                                          <p:spTgt spid="184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nodeType="clickEffect">
                                  <p:stCondLst>
                                    <p:cond delay="0"/>
                                  </p:stCondLst>
                                  <p:childTnLst>
                                    <p:animEffect transition="out" filter="blinds(horizontal)">
                                      <p:cBhvr>
                                        <p:cTn id="26" dur="500"/>
                                        <p:tgtEl>
                                          <p:spTgt spid="28676"/>
                                        </p:tgtEl>
                                      </p:cBhvr>
                                    </p:animEffect>
                                    <p:set>
                                      <p:cBhvr>
                                        <p:cTn id="27" dur="1" fill="hold">
                                          <p:stCondLst>
                                            <p:cond delay="499"/>
                                          </p:stCondLst>
                                        </p:cTn>
                                        <p:tgtEl>
                                          <p:spTgt spid="28676"/>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28677"/>
                                        </p:tgtEl>
                                      </p:cBhvr>
                                    </p:animEffect>
                                    <p:set>
                                      <p:cBhvr>
                                        <p:cTn id="30" dur="1" fill="hold">
                                          <p:stCondLst>
                                            <p:cond delay="499"/>
                                          </p:stCondLst>
                                        </p:cTn>
                                        <p:tgtEl>
                                          <p:spTgt spid="28677"/>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18438"/>
                                        </p:tgtEl>
                                      </p:cBhvr>
                                    </p:animEffect>
                                    <p:set>
                                      <p:cBhvr>
                                        <p:cTn id="33" dur="1" fill="hold">
                                          <p:stCondLst>
                                            <p:cond delay="499"/>
                                          </p:stCondLst>
                                        </p:cTn>
                                        <p:tgtEl>
                                          <p:spTgt spid="18438"/>
                                        </p:tgtEl>
                                        <p:attrNameLst>
                                          <p:attrName>style.visibility</p:attrName>
                                        </p:attrNameLst>
                                      </p:cBhvr>
                                      <p:to>
                                        <p:strVal val="hidden"/>
                                      </p:to>
                                    </p:set>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18435" grpId="0" build="p"/>
      <p:bldP spid="18438" grpId="0"/>
      <p:bldP spid="1843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A74167F-AC83-42FE-B1A1-3A8EADE42629}"/>
              </a:ext>
            </a:extLst>
          </p:cNvPr>
          <p:cNvSpPr>
            <a:spLocks noChangeArrowheads="1"/>
          </p:cNvSpPr>
          <p:nvPr/>
        </p:nvSpPr>
        <p:spPr bwMode="auto">
          <a:xfrm>
            <a:off x="101600" y="2895600"/>
            <a:ext cx="11887200" cy="2862263"/>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000">
                <a:solidFill>
                  <a:srgbClr val="0000FF"/>
                </a:solidFill>
              </a:rPr>
              <a:t>Tuyến tuỵ là (1)…………… vừa tiết dịch tiêu hoá, vừa tiết hoocmôn. </a:t>
            </a:r>
          </a:p>
          <a:p>
            <a:pPr algn="just"/>
            <a:r>
              <a:rPr lang="en-US" altLang="en-US" sz="2000">
                <a:solidFill>
                  <a:srgbClr val="0000FF"/>
                </a:solidFill>
              </a:rPr>
              <a:t>Có 2 loại hai loại hoocmôn là insulin và glucagôn có tác dụng điều hoà lượng đường trong máu luôn ổn định: insulin làm (2)……………………..  khi đường huyết tăng, glucagôn làm (3)……………..........  khi lượng đường trong máu giảm.</a:t>
            </a:r>
          </a:p>
          <a:p>
            <a:pPr algn="just"/>
            <a:r>
              <a:rPr lang="en-US" altLang="en-US" sz="2000">
                <a:solidFill>
                  <a:srgbClr val="0000FF"/>
                </a:solidFill>
              </a:rPr>
              <a:t>- Tuyến trên thận gồm phần vỏ và (4)………. .... Phần vỏ tiết các hoocmôn có tác dụng (5)…………………</a:t>
            </a:r>
          </a:p>
          <a:p>
            <a:pPr algn="just"/>
            <a:r>
              <a:rPr lang="en-US" altLang="en-US" sz="2000">
                <a:solidFill>
                  <a:srgbClr val="0000FF"/>
                </a:solidFill>
              </a:rPr>
              <a:t>điều hoà các muối natri, kali trong máu và làm thay đổi các đặc tính sinh dục nam</a:t>
            </a:r>
          </a:p>
          <a:p>
            <a:pPr algn="just"/>
            <a:r>
              <a:rPr lang="en-US" altLang="en-US" sz="2000">
                <a:solidFill>
                  <a:srgbClr val="0000FF"/>
                </a:solidFill>
              </a:rPr>
              <a:t>- Phần tuỷ tiết (6)………………. và norađrênalin có tác dụng điều hoà hoạt động tim mạch, hô hấp, góp phần cùng glucagôn điều chỉnh lượng đường trong máu.</a:t>
            </a:r>
          </a:p>
        </p:txBody>
      </p:sp>
      <p:sp>
        <p:nvSpPr>
          <p:cNvPr id="18435" name="Text Box 3">
            <a:extLst>
              <a:ext uri="{FF2B5EF4-FFF2-40B4-BE49-F238E27FC236}">
                <a16:creationId xmlns:a16="http://schemas.microsoft.com/office/drawing/2014/main" id="{A145064A-3066-4B86-A41E-2401F2314325}"/>
              </a:ext>
            </a:extLst>
          </p:cNvPr>
          <p:cNvSpPr txBox="1">
            <a:spLocks noChangeArrowheads="1"/>
          </p:cNvSpPr>
          <p:nvPr/>
        </p:nvSpPr>
        <p:spPr bwMode="auto">
          <a:xfrm>
            <a:off x="1155700" y="203200"/>
            <a:ext cx="6359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Chọn từ hoặc cụm từ thích hợp để điền vào chỗ trống:</a:t>
            </a:r>
          </a:p>
          <a:p>
            <a:pPr eaLnBrk="1" hangingPunct="1"/>
            <a:endParaRPr lang="en-US" altLang="en-US" sz="2000">
              <a:latin typeface=".VnTime" pitchFamily="34" charset="0"/>
            </a:endParaRPr>
          </a:p>
        </p:txBody>
      </p:sp>
      <p:sp>
        <p:nvSpPr>
          <p:cNvPr id="29700" name="Rectangle 4">
            <a:extLst>
              <a:ext uri="{FF2B5EF4-FFF2-40B4-BE49-F238E27FC236}">
                <a16:creationId xmlns:a16="http://schemas.microsoft.com/office/drawing/2014/main" id="{04E08DCF-427C-4C2E-89BB-01E059BD9CD7}"/>
              </a:ext>
            </a:extLst>
          </p:cNvPr>
          <p:cNvSpPr>
            <a:spLocks noChangeArrowheads="1"/>
          </p:cNvSpPr>
          <p:nvPr/>
        </p:nvSpPr>
        <p:spPr bwMode="auto">
          <a:xfrm>
            <a:off x="609600" y="12192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300" dirty="0" err="1">
                <a:solidFill>
                  <a:srgbClr val="FF0000"/>
                </a:solidFill>
                <a:latin typeface="Times New Roman" panose="02020603050405020304" pitchFamily="18" charset="0"/>
                <a:cs typeface="Times New Roman" panose="02020603050405020304" pitchFamily="18" charset="0"/>
              </a:rPr>
              <a:t>Tuyến</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pha</a:t>
            </a:r>
            <a:endParaRPr lang="en-US" altLang="en-US" sz="2300" dirty="0">
              <a:solidFill>
                <a:srgbClr val="FF0000"/>
              </a:solidFill>
              <a:latin typeface=".VnTime" pitchFamily="34" charset="0"/>
            </a:endParaRPr>
          </a:p>
        </p:txBody>
      </p:sp>
      <p:sp>
        <p:nvSpPr>
          <p:cNvPr id="29701" name="Rectangle 5">
            <a:extLst>
              <a:ext uri="{FF2B5EF4-FFF2-40B4-BE49-F238E27FC236}">
                <a16:creationId xmlns:a16="http://schemas.microsoft.com/office/drawing/2014/main" id="{2FC87F1F-B405-41E2-9005-9079791C7C45}"/>
              </a:ext>
            </a:extLst>
          </p:cNvPr>
          <p:cNvSpPr>
            <a:spLocks noChangeArrowheads="1"/>
          </p:cNvSpPr>
          <p:nvPr/>
        </p:nvSpPr>
        <p:spPr bwMode="auto">
          <a:xfrm>
            <a:off x="6045200" y="1219200"/>
            <a:ext cx="314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300" dirty="0" err="1">
                <a:solidFill>
                  <a:srgbClr val="FF0000"/>
                </a:solidFill>
                <a:latin typeface=".VnTime" pitchFamily="34" charset="0"/>
              </a:rPr>
              <a:t>Giảm</a:t>
            </a:r>
            <a:r>
              <a:rPr lang="en-US" altLang="en-US" sz="2300" dirty="0">
                <a:solidFill>
                  <a:srgbClr val="FF0000"/>
                </a:solidFill>
                <a:latin typeface=".VnTime" pitchFamily="34" charset="0"/>
              </a:rPr>
              <a:t> </a:t>
            </a:r>
            <a:r>
              <a:rPr lang="en-US" altLang="en-US" sz="2300" dirty="0" err="1">
                <a:solidFill>
                  <a:srgbClr val="FF0000"/>
                </a:solidFill>
                <a:latin typeface=".VnTime" pitchFamily="34" charset="0"/>
              </a:rPr>
              <a:t>đường</a:t>
            </a:r>
            <a:r>
              <a:rPr lang="en-US" altLang="en-US" sz="2300" dirty="0">
                <a:solidFill>
                  <a:srgbClr val="FF0000"/>
                </a:solidFill>
                <a:latin typeface=".VnTime" pitchFamily="34" charset="0"/>
              </a:rPr>
              <a:t> </a:t>
            </a:r>
            <a:r>
              <a:rPr lang="en-US" altLang="en-US" sz="2300" dirty="0" err="1">
                <a:solidFill>
                  <a:srgbClr val="FF0000"/>
                </a:solidFill>
                <a:latin typeface=".VnTime" pitchFamily="34" charset="0"/>
              </a:rPr>
              <a:t>huyết</a:t>
            </a:r>
            <a:endParaRPr lang="en-US" altLang="en-US" sz="2300" dirty="0">
              <a:solidFill>
                <a:srgbClr val="FF0000"/>
              </a:solidFill>
              <a:latin typeface=".VnTime" pitchFamily="34" charset="0"/>
            </a:endParaRPr>
          </a:p>
        </p:txBody>
      </p:sp>
      <p:sp>
        <p:nvSpPr>
          <p:cNvPr id="29702" name="Rectangle 6">
            <a:extLst>
              <a:ext uri="{FF2B5EF4-FFF2-40B4-BE49-F238E27FC236}">
                <a16:creationId xmlns:a16="http://schemas.microsoft.com/office/drawing/2014/main" id="{0706191B-7A0E-4359-AE87-32C70F51D5AD}"/>
              </a:ext>
            </a:extLst>
          </p:cNvPr>
          <p:cNvSpPr>
            <a:spLocks noChangeArrowheads="1"/>
          </p:cNvSpPr>
          <p:nvPr/>
        </p:nvSpPr>
        <p:spPr bwMode="auto">
          <a:xfrm>
            <a:off x="2946400" y="12192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300" dirty="0" err="1">
                <a:solidFill>
                  <a:srgbClr val="FF0000"/>
                </a:solidFill>
                <a:latin typeface=".VnTime" pitchFamily="34" charset="0"/>
              </a:rPr>
              <a:t>Tăng</a:t>
            </a:r>
            <a:r>
              <a:rPr lang="en-US" altLang="en-US" sz="2300" dirty="0">
                <a:solidFill>
                  <a:srgbClr val="FF0000"/>
                </a:solidFill>
                <a:latin typeface=".VnTime" pitchFamily="34" charset="0"/>
              </a:rPr>
              <a:t> </a:t>
            </a:r>
            <a:r>
              <a:rPr lang="en-US" altLang="en-US" sz="2300" dirty="0" err="1">
                <a:solidFill>
                  <a:srgbClr val="FF0000"/>
                </a:solidFill>
                <a:latin typeface=".VnTime" pitchFamily="34" charset="0"/>
              </a:rPr>
              <a:t>đường</a:t>
            </a:r>
            <a:r>
              <a:rPr lang="en-US" altLang="en-US" sz="2300" dirty="0">
                <a:solidFill>
                  <a:srgbClr val="FF0000"/>
                </a:solidFill>
                <a:latin typeface=".VnTime" pitchFamily="34" charset="0"/>
              </a:rPr>
              <a:t> </a:t>
            </a:r>
            <a:r>
              <a:rPr lang="en-US" altLang="en-US" sz="2300" dirty="0" err="1">
                <a:solidFill>
                  <a:srgbClr val="FF0000"/>
                </a:solidFill>
                <a:latin typeface=".VnTime" pitchFamily="34" charset="0"/>
              </a:rPr>
              <a:t>huyết</a:t>
            </a:r>
            <a:endParaRPr lang="en-US" altLang="en-US" sz="2300" dirty="0">
              <a:solidFill>
                <a:srgbClr val="FF0000"/>
              </a:solidFill>
              <a:latin typeface=".VnTime" pitchFamily="34" charset="0"/>
            </a:endParaRPr>
          </a:p>
        </p:txBody>
      </p:sp>
      <p:sp>
        <p:nvSpPr>
          <p:cNvPr id="29703" name="Rectangle 7">
            <a:extLst>
              <a:ext uri="{FF2B5EF4-FFF2-40B4-BE49-F238E27FC236}">
                <a16:creationId xmlns:a16="http://schemas.microsoft.com/office/drawing/2014/main" id="{493172E9-7E0D-45CB-B2BC-CA0C39DAA69D}"/>
              </a:ext>
            </a:extLst>
          </p:cNvPr>
          <p:cNvSpPr>
            <a:spLocks noChangeArrowheads="1"/>
          </p:cNvSpPr>
          <p:nvPr/>
        </p:nvSpPr>
        <p:spPr bwMode="auto">
          <a:xfrm>
            <a:off x="9956800" y="12192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300" dirty="0" err="1">
                <a:solidFill>
                  <a:srgbClr val="FF0000"/>
                </a:solidFill>
                <a:latin typeface=".VnTime" pitchFamily="34" charset="0"/>
              </a:rPr>
              <a:t>Phần</a:t>
            </a:r>
            <a:r>
              <a:rPr lang="en-US" altLang="en-US" sz="2300" dirty="0">
                <a:solidFill>
                  <a:srgbClr val="FF0000"/>
                </a:solidFill>
                <a:latin typeface=".VnTime" pitchFamily="34" charset="0"/>
              </a:rPr>
              <a:t> </a:t>
            </a:r>
            <a:r>
              <a:rPr lang="en-US" altLang="en-US" sz="2300" dirty="0" err="1">
                <a:solidFill>
                  <a:srgbClr val="FF0000"/>
                </a:solidFill>
                <a:latin typeface=".VnTime" pitchFamily="34" charset="0"/>
              </a:rPr>
              <a:t>tủy</a:t>
            </a:r>
            <a:endParaRPr lang="en-US" altLang="en-US" sz="2300" dirty="0">
              <a:solidFill>
                <a:srgbClr val="FF0000"/>
              </a:solidFill>
              <a:latin typeface=".VnTime" pitchFamily="34" charset="0"/>
            </a:endParaRPr>
          </a:p>
        </p:txBody>
      </p:sp>
      <p:sp>
        <p:nvSpPr>
          <p:cNvPr id="29704" name="Rectangle 8">
            <a:extLst>
              <a:ext uri="{FF2B5EF4-FFF2-40B4-BE49-F238E27FC236}">
                <a16:creationId xmlns:a16="http://schemas.microsoft.com/office/drawing/2014/main" id="{35D61BF1-17F3-4FF9-BE20-0E376B3DFF05}"/>
              </a:ext>
            </a:extLst>
          </p:cNvPr>
          <p:cNvSpPr>
            <a:spLocks noChangeArrowheads="1"/>
          </p:cNvSpPr>
          <p:nvPr/>
        </p:nvSpPr>
        <p:spPr bwMode="auto">
          <a:xfrm>
            <a:off x="5791200" y="1981200"/>
            <a:ext cx="375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300" dirty="0" err="1">
                <a:solidFill>
                  <a:srgbClr val="FF0000"/>
                </a:solidFill>
                <a:latin typeface=".VnTime" pitchFamily="34" charset="0"/>
              </a:rPr>
              <a:t>Điều</a:t>
            </a:r>
            <a:r>
              <a:rPr lang="en-US" altLang="en-US" sz="2300" dirty="0">
                <a:solidFill>
                  <a:srgbClr val="FF0000"/>
                </a:solidFill>
                <a:latin typeface=".VnTime" pitchFamily="34" charset="0"/>
              </a:rPr>
              <a:t> </a:t>
            </a:r>
            <a:r>
              <a:rPr lang="en-US" altLang="en-US" sz="2300" dirty="0" err="1">
                <a:solidFill>
                  <a:srgbClr val="FF0000"/>
                </a:solidFill>
                <a:latin typeface=".VnTime" pitchFamily="34" charset="0"/>
              </a:rPr>
              <a:t>hòa</a:t>
            </a:r>
            <a:r>
              <a:rPr lang="en-US" altLang="en-US" sz="2300" dirty="0">
                <a:solidFill>
                  <a:srgbClr val="FF0000"/>
                </a:solidFill>
                <a:latin typeface=".VnTime" pitchFamily="34" charset="0"/>
              </a:rPr>
              <a:t> </a:t>
            </a:r>
            <a:r>
              <a:rPr lang="en-US" altLang="en-US" sz="2300" dirty="0" err="1">
                <a:solidFill>
                  <a:srgbClr val="FF0000"/>
                </a:solidFill>
                <a:latin typeface=".VnTime" pitchFamily="34" charset="0"/>
              </a:rPr>
              <a:t>đường</a:t>
            </a:r>
            <a:r>
              <a:rPr lang="en-US" altLang="en-US" sz="2300" dirty="0">
                <a:solidFill>
                  <a:srgbClr val="FF0000"/>
                </a:solidFill>
                <a:latin typeface=".VnTime" pitchFamily="34" charset="0"/>
              </a:rPr>
              <a:t> </a:t>
            </a:r>
            <a:r>
              <a:rPr lang="en-US" altLang="en-US" sz="2300" dirty="0" err="1">
                <a:solidFill>
                  <a:srgbClr val="FF0000"/>
                </a:solidFill>
                <a:latin typeface=".VnTime" pitchFamily="34" charset="0"/>
              </a:rPr>
              <a:t>huyết</a:t>
            </a:r>
            <a:endParaRPr lang="en-US" altLang="en-US" sz="2300" dirty="0">
              <a:solidFill>
                <a:srgbClr val="FF0000"/>
              </a:solidFill>
              <a:latin typeface=".VnTime" pitchFamily="34" charset="0"/>
            </a:endParaRPr>
          </a:p>
        </p:txBody>
      </p:sp>
      <p:sp>
        <p:nvSpPr>
          <p:cNvPr id="29705" name="Rectangle 9">
            <a:extLst>
              <a:ext uri="{FF2B5EF4-FFF2-40B4-BE49-F238E27FC236}">
                <a16:creationId xmlns:a16="http://schemas.microsoft.com/office/drawing/2014/main" id="{C3E040B3-917C-4D26-BE7C-35BABA62B3A0}"/>
              </a:ext>
            </a:extLst>
          </p:cNvPr>
          <p:cNvSpPr>
            <a:spLocks noChangeArrowheads="1"/>
          </p:cNvSpPr>
          <p:nvPr/>
        </p:nvSpPr>
        <p:spPr bwMode="auto">
          <a:xfrm>
            <a:off x="2540000" y="1981200"/>
            <a:ext cx="203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300" dirty="0">
                <a:solidFill>
                  <a:srgbClr val="FF0000"/>
                </a:solidFill>
                <a:latin typeface=".VnTime" pitchFamily="34" charset="0"/>
              </a:rPr>
              <a:t>Adrenalin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plus(in)">
                                      <p:cBhvr>
                                        <p:cTn id="7" dur="2000"/>
                                        <p:tgtEl>
                                          <p:spTgt spid="29700"/>
                                        </p:tgtEl>
                                      </p:cBhvr>
                                    </p:animEffect>
                                  </p:childTnLst>
                                </p:cTn>
                              </p:par>
                            </p:childTnLst>
                          </p:cTn>
                        </p:par>
                        <p:par>
                          <p:cTn id="8" fill="hold" nodeType="afterGroup">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29701"/>
                                        </p:tgtEl>
                                        <p:attrNameLst>
                                          <p:attrName>style.visibility</p:attrName>
                                        </p:attrNameLst>
                                      </p:cBhvr>
                                      <p:to>
                                        <p:strVal val="visible"/>
                                      </p:to>
                                    </p:set>
                                    <p:animEffect transition="in" filter="randombar(horizontal)">
                                      <p:cBhvr>
                                        <p:cTn id="11" dur="500"/>
                                        <p:tgtEl>
                                          <p:spTgt spid="29701"/>
                                        </p:tgtEl>
                                      </p:cBhvr>
                                    </p:animEffect>
                                  </p:childTnLst>
                                </p:cTn>
                              </p:par>
                            </p:childTnLst>
                          </p:cTn>
                        </p:par>
                        <p:par>
                          <p:cTn id="12" fill="hold" nodeType="afterGroup">
                            <p:stCondLst>
                              <p:cond delay="2500"/>
                            </p:stCondLst>
                            <p:childTnLst>
                              <p:par>
                                <p:cTn id="13" presetID="18" presetClass="entr" presetSubtype="12" fill="hold" grpId="0" nodeType="afterEffect">
                                  <p:stCondLst>
                                    <p:cond delay="0"/>
                                  </p:stCondLst>
                                  <p:childTnLst>
                                    <p:set>
                                      <p:cBhvr>
                                        <p:cTn id="14" dur="1" fill="hold">
                                          <p:stCondLst>
                                            <p:cond delay="0"/>
                                          </p:stCondLst>
                                        </p:cTn>
                                        <p:tgtEl>
                                          <p:spTgt spid="29702"/>
                                        </p:tgtEl>
                                        <p:attrNameLst>
                                          <p:attrName>style.visibility</p:attrName>
                                        </p:attrNameLst>
                                      </p:cBhvr>
                                      <p:to>
                                        <p:strVal val="visible"/>
                                      </p:to>
                                    </p:set>
                                    <p:animEffect transition="in" filter="strips(downLeft)">
                                      <p:cBhvr>
                                        <p:cTn id="15" dur="500"/>
                                        <p:tgtEl>
                                          <p:spTgt spid="29702"/>
                                        </p:tgtEl>
                                      </p:cBhvr>
                                    </p:animEffect>
                                  </p:childTnLst>
                                </p:cTn>
                              </p:par>
                            </p:childTnLst>
                          </p:cTn>
                        </p:par>
                        <p:par>
                          <p:cTn id="16" fill="hold" nodeType="afterGroup">
                            <p:stCondLst>
                              <p:cond delay="3000"/>
                            </p:stCondLst>
                            <p:childTnLst>
                              <p:par>
                                <p:cTn id="17" presetID="8" presetClass="entr" presetSubtype="16" fill="hold" grpId="0" nodeType="afterEffect">
                                  <p:stCondLst>
                                    <p:cond delay="0"/>
                                  </p:stCondLst>
                                  <p:childTnLst>
                                    <p:set>
                                      <p:cBhvr>
                                        <p:cTn id="18" dur="1" fill="hold">
                                          <p:stCondLst>
                                            <p:cond delay="0"/>
                                          </p:stCondLst>
                                        </p:cTn>
                                        <p:tgtEl>
                                          <p:spTgt spid="29703"/>
                                        </p:tgtEl>
                                        <p:attrNameLst>
                                          <p:attrName>style.visibility</p:attrName>
                                        </p:attrNameLst>
                                      </p:cBhvr>
                                      <p:to>
                                        <p:strVal val="visible"/>
                                      </p:to>
                                    </p:set>
                                    <p:animEffect transition="in" filter="diamond(in)">
                                      <p:cBhvr>
                                        <p:cTn id="19" dur="2000"/>
                                        <p:tgtEl>
                                          <p:spTgt spid="29703"/>
                                        </p:tgtEl>
                                      </p:cBhvr>
                                    </p:animEffect>
                                  </p:childTnLst>
                                </p:cTn>
                              </p:par>
                            </p:childTnLst>
                          </p:cTn>
                        </p:par>
                        <p:par>
                          <p:cTn id="20" fill="hold" nodeType="afterGroup">
                            <p:stCondLst>
                              <p:cond delay="5000"/>
                            </p:stCondLst>
                            <p:childTnLst>
                              <p:par>
                                <p:cTn id="21" presetID="20" presetClass="entr" presetSubtype="0" fill="hold" grpId="0" nodeType="afterEffect">
                                  <p:stCondLst>
                                    <p:cond delay="0"/>
                                  </p:stCondLst>
                                  <p:childTnLst>
                                    <p:set>
                                      <p:cBhvr>
                                        <p:cTn id="22" dur="1" fill="hold">
                                          <p:stCondLst>
                                            <p:cond delay="0"/>
                                          </p:stCondLst>
                                        </p:cTn>
                                        <p:tgtEl>
                                          <p:spTgt spid="29704"/>
                                        </p:tgtEl>
                                        <p:attrNameLst>
                                          <p:attrName>style.visibility</p:attrName>
                                        </p:attrNameLst>
                                      </p:cBhvr>
                                      <p:to>
                                        <p:strVal val="visible"/>
                                      </p:to>
                                    </p:set>
                                    <p:animEffect transition="in" filter="wedge">
                                      <p:cBhvr>
                                        <p:cTn id="23" dur="2000"/>
                                        <p:tgtEl>
                                          <p:spTgt spid="29704"/>
                                        </p:tgtEl>
                                      </p:cBhvr>
                                    </p:animEffect>
                                  </p:childTnLst>
                                </p:cTn>
                              </p:par>
                            </p:childTnLst>
                          </p:cTn>
                        </p:par>
                        <p:par>
                          <p:cTn id="24" fill="hold" nodeType="afterGroup">
                            <p:stCondLst>
                              <p:cond delay="7000"/>
                            </p:stCondLst>
                            <p:childTnLst>
                              <p:par>
                                <p:cTn id="25" presetID="12" presetClass="entr" presetSubtype="4" fill="hold" grpId="0" nodeType="afterEffect">
                                  <p:stCondLst>
                                    <p:cond delay="0"/>
                                  </p:stCondLst>
                                  <p:childTnLst>
                                    <p:set>
                                      <p:cBhvr>
                                        <p:cTn id="26" dur="1" fill="hold">
                                          <p:stCondLst>
                                            <p:cond delay="0"/>
                                          </p:stCondLst>
                                        </p:cTn>
                                        <p:tgtEl>
                                          <p:spTgt spid="29705"/>
                                        </p:tgtEl>
                                        <p:attrNameLst>
                                          <p:attrName>style.visibility</p:attrName>
                                        </p:attrNameLst>
                                      </p:cBhvr>
                                      <p:to>
                                        <p:strVal val="visible"/>
                                      </p:to>
                                    </p:set>
                                    <p:animEffect transition="in" filter="slide(fromBottom)">
                                      <p:cBhvr>
                                        <p:cTn id="27" dur="500"/>
                                        <p:tgtEl>
                                          <p:spTgt spid="297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9" presetClass="path" presetSubtype="0" accel="50000" decel="50000" fill="hold" grpId="1" nodeType="clickEffect">
                                  <p:stCondLst>
                                    <p:cond delay="0"/>
                                  </p:stCondLst>
                                  <p:childTnLst>
                                    <p:animMotion origin="layout" path="M -2.56056E-6 -4.98612E-6 L 0.08127 0.23312 " pathEditMode="relative" rAng="0" ptsTypes="AA">
                                      <p:cBhvr>
                                        <p:cTn id="31" dur="2000" fill="hold"/>
                                        <p:tgtEl>
                                          <p:spTgt spid="29700"/>
                                        </p:tgtEl>
                                        <p:attrNameLst>
                                          <p:attrName>ppt_x</p:attrName>
                                          <p:attrName>ppt_y</p:attrName>
                                        </p:attrNameLst>
                                      </p:cBhvr>
                                      <p:rCtr x="4064" y="11656"/>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0" presetClass="path" presetSubtype="0" accel="50000" decel="50000" fill="hold" grpId="1" nodeType="clickEffect">
                                  <p:stCondLst>
                                    <p:cond delay="0"/>
                                  </p:stCondLst>
                                  <p:childTnLst>
                                    <p:animMotion origin="layout" path="M -0.11891 0.00555 C -0.32547 0.03769 -0.54089 0.07238 -0.58179 0.1265 C -0.61266 0.17923 -0.39672 0.29024 -0.35543 0.324 C -0.31427 0.36077 -0.31427 0.34204 -0.31427 0.32631 " pathEditMode="relative" rAng="0" ptsTypes="aaaA">
                                      <p:cBhvr>
                                        <p:cTn id="35" dur="2000" fill="hold"/>
                                        <p:tgtEl>
                                          <p:spTgt spid="29701"/>
                                        </p:tgtEl>
                                        <p:attrNameLst>
                                          <p:attrName>ppt_x</p:attrName>
                                          <p:attrName>ppt_y</p:attrName>
                                        </p:attrNameLst>
                                      </p:cBhvr>
                                      <p:rCtr x="-24681" y="17761"/>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49" presetClass="path" presetSubtype="0" accel="50000" decel="50000" fill="hold" grpId="1" nodeType="clickEffect">
                                  <p:stCondLst>
                                    <p:cond delay="0"/>
                                  </p:stCondLst>
                                  <p:childTnLst>
                                    <p:animMotion origin="layout" path="M 0.04585 0.04441 L 0.48971 0.33303 " pathEditMode="relative" rAng="0" ptsTypes="AA">
                                      <p:cBhvr>
                                        <p:cTn id="39" dur="2000" fill="hold"/>
                                        <p:tgtEl>
                                          <p:spTgt spid="29702"/>
                                        </p:tgtEl>
                                        <p:attrNameLst>
                                          <p:attrName>ppt_x</p:attrName>
                                          <p:attrName>ppt_y</p:attrName>
                                        </p:attrNameLst>
                                      </p:cBhvr>
                                      <p:rCtr x="22193" y="14431"/>
                                    </p:animMotion>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path" presetSubtype="0" accel="50000" decel="50000" fill="hold" grpId="1" nodeType="clickEffect">
                                  <p:stCondLst>
                                    <p:cond delay="0"/>
                                  </p:stCondLst>
                                  <p:childTnLst>
                                    <p:animMotion origin="layout" path="M -0.0564 0.02221 L -0.37302 0.41074 " pathEditMode="relative" rAng="0" ptsTypes="AA">
                                      <p:cBhvr>
                                        <p:cTn id="43" dur="2000" fill="hold"/>
                                        <p:tgtEl>
                                          <p:spTgt spid="29703"/>
                                        </p:tgtEl>
                                        <p:attrNameLst>
                                          <p:attrName>ppt_x</p:attrName>
                                          <p:attrName>ppt_y</p:attrName>
                                        </p:attrNameLst>
                                      </p:cBhvr>
                                      <p:rCtr x="-15837" y="19426"/>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0" presetClass="path" presetSubtype="0" accel="50000" decel="50000" fill="hold" grpId="1" nodeType="clickEffect">
                                  <p:stCondLst>
                                    <p:cond delay="0"/>
                                  </p:stCondLst>
                                  <p:childTnLst>
                                    <p:animMotion origin="layout" path="M -5.54832E-7 -3.31175E-6 C -0.10237 0.10777 -0.20448 0.21601 -0.28406 0.27498 C -0.36377 0.33418 -0.44777 0.34112 -0.47929 0.35523 " pathEditMode="relative" rAng="0" ptsTypes="aaA">
                                      <p:cBhvr>
                                        <p:cTn id="47" dur="2000" fill="hold"/>
                                        <p:tgtEl>
                                          <p:spTgt spid="29704"/>
                                        </p:tgtEl>
                                        <p:attrNameLst>
                                          <p:attrName>ppt_x</p:attrName>
                                          <p:attrName>ppt_y</p:attrName>
                                        </p:attrNameLst>
                                      </p:cBhvr>
                                      <p:rCtr x="-23965" y="17761"/>
                                    </p:animMotion>
                                  </p:childTnLst>
                                </p:cTn>
                              </p:par>
                            </p:childTnLst>
                          </p:cTn>
                        </p:par>
                      </p:childTnLst>
                    </p:cTn>
                  </p:par>
                  <p:par>
                    <p:cTn id="48" fill="hold" nodeType="clickPar">
                      <p:stCondLst>
                        <p:cond delay="indefinite"/>
                      </p:stCondLst>
                      <p:childTnLst>
                        <p:par>
                          <p:cTn id="49" fill="hold" nodeType="withGroup">
                            <p:stCondLst>
                              <p:cond delay="0"/>
                            </p:stCondLst>
                            <p:childTnLst>
                              <p:par>
                                <p:cTn id="50" presetID="0" presetClass="path" presetSubtype="0" accel="50000" decel="50000" fill="hold" grpId="1" nodeType="clickEffect">
                                  <p:stCondLst>
                                    <p:cond delay="0"/>
                                  </p:stCondLst>
                                  <p:childTnLst>
                                    <p:animMotion origin="layout" path="M -0.04167 -3.31175E-6 C 0.06577 0.0828 0.17349 0.16559 0.17518 0.2396 C 0.17713 0.3136 0.00117 0.41143 -0.03308 0.44404 " pathEditMode="relative" rAng="0" ptsTypes="aaA">
                                      <p:cBhvr>
                                        <p:cTn id="51" dur="2000" fill="hold"/>
                                        <p:tgtEl>
                                          <p:spTgt spid="29705"/>
                                        </p:tgtEl>
                                        <p:attrNameLst>
                                          <p:attrName>ppt_x</p:attrName>
                                          <p:attrName>ppt_y</p:attrName>
                                        </p:attrNameLst>
                                      </p:cBhvr>
                                      <p:rCtr x="10940" y="222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0" grpId="1"/>
      <p:bldP spid="29701" grpId="0"/>
      <p:bldP spid="29701" grpId="1"/>
      <p:bldP spid="29702" grpId="0"/>
      <p:bldP spid="29702" grpId="1"/>
      <p:bldP spid="29703" grpId="0"/>
      <p:bldP spid="29703" grpId="1"/>
      <p:bldP spid="29704" grpId="0"/>
      <p:bldP spid="29704" grpId="1"/>
      <p:bldP spid="29705" grpId="0"/>
      <p:bldP spid="2970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B592D2AA-8C3D-4167-B838-5950A3FB9C8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B91E01-583C-4658-BC9B-0EE45CFBEC2D}" type="slidenum">
              <a:rPr lang="en-US" altLang="vi-VN"/>
              <a:pPr/>
              <a:t>18</a:t>
            </a:fld>
            <a:endParaRPr lang="en-US" altLang="vi-VN"/>
          </a:p>
        </p:txBody>
      </p:sp>
      <p:pic>
        <p:nvPicPr>
          <p:cNvPr id="27651" name="Picture 2" descr="hinh">
            <a:extLst>
              <a:ext uri="{FF2B5EF4-FFF2-40B4-BE49-F238E27FC236}">
                <a16:creationId xmlns:a16="http://schemas.microsoft.com/office/drawing/2014/main" id="{147E503C-C2F2-40F9-AE1D-EDA28953583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3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5">
            <a:extLst>
              <a:ext uri="{FF2B5EF4-FFF2-40B4-BE49-F238E27FC236}">
                <a16:creationId xmlns:a16="http://schemas.microsoft.com/office/drawing/2014/main" id="{C40AF311-3D59-4DD4-913E-30D3BFEDE4C8}"/>
              </a:ext>
            </a:extLst>
          </p:cNvPr>
          <p:cNvSpPr txBox="1">
            <a:spLocks noChangeArrowheads="1"/>
          </p:cNvSpPr>
          <p:nvPr/>
        </p:nvSpPr>
        <p:spPr bwMode="auto">
          <a:xfrm>
            <a:off x="3505200" y="1143000"/>
            <a:ext cx="54102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800" b="1">
                <a:solidFill>
                  <a:srgbClr val="0000FF"/>
                </a:solidFill>
              </a:rPr>
              <a:t>HƯỚNG DẪN VỀ NHÀ</a:t>
            </a:r>
          </a:p>
          <a:p>
            <a:pPr eaLnBrk="1" hangingPunct="1"/>
            <a:endParaRPr lang="en-US" altLang="vi-VN" sz="2800" b="1">
              <a:solidFill>
                <a:srgbClr val="FF0000"/>
              </a:solidFill>
            </a:endParaRPr>
          </a:p>
          <a:p>
            <a:pPr eaLnBrk="1" hangingPunct="1"/>
            <a:r>
              <a:rPr lang="en-US" altLang="vi-VN" sz="2800" b="1">
                <a:solidFill>
                  <a:srgbClr val="FF0000"/>
                </a:solidFill>
                <a:latin typeface="Times New Roman" panose="02020603050405020304" pitchFamily="18" charset="0"/>
              </a:rPr>
              <a:t>    - Học, trả lời các câu hỏi:1,2,3 (SGK/181)</a:t>
            </a:r>
          </a:p>
          <a:p>
            <a:pPr eaLnBrk="1" hangingPunct="1"/>
            <a:r>
              <a:rPr lang="en-US" altLang="vi-VN" sz="2800" b="1">
                <a:solidFill>
                  <a:srgbClr val="FF0000"/>
                </a:solidFill>
                <a:latin typeface="Times New Roman" panose="02020603050405020304" pitchFamily="18" charset="0"/>
              </a:rPr>
              <a:t>   - Soạn trước bài 58: </a:t>
            </a:r>
          </a:p>
          <a:p>
            <a:pPr eaLnBrk="1" hangingPunct="1"/>
            <a:r>
              <a:rPr lang="en-US" altLang="vi-VN" sz="2800" b="1">
                <a:solidFill>
                  <a:srgbClr val="FF0000"/>
                </a:solidFill>
                <a:latin typeface="Times New Roman" panose="02020603050405020304" pitchFamily="18" charset="0"/>
              </a:rPr>
              <a:t>                </a:t>
            </a:r>
            <a:r>
              <a:rPr lang="en-US" altLang="vi-VN" sz="2800" b="1">
                <a:latin typeface="Times New Roman" panose="02020603050405020304" pitchFamily="18" charset="0"/>
              </a:rPr>
              <a:t>Tuyến sinh dục</a:t>
            </a:r>
          </a:p>
          <a:p>
            <a:pPr eaLnBrk="1" hangingPunct="1"/>
            <a:r>
              <a:rPr lang="en-US" altLang="vi-VN" sz="2800" b="1">
                <a:solidFill>
                  <a:srgbClr val="FF0000"/>
                </a:solidFill>
                <a:latin typeface="Times New Roman" panose="02020603050405020304" pitchFamily="18" charset="0"/>
              </a:rPr>
              <a:t>     + làm b</a:t>
            </a:r>
            <a:r>
              <a:rPr lang="en-US" altLang="vi-VN" sz="2400" b="1">
                <a:solidFill>
                  <a:srgbClr val="FF0000"/>
                </a:solidFill>
                <a:latin typeface="Times New Roman" panose="02020603050405020304" pitchFamily="18" charset="0"/>
              </a:rPr>
              <a:t>ài </a:t>
            </a:r>
            <a:r>
              <a:rPr lang="en-US" altLang="vi-VN" sz="2800" b="1">
                <a:solidFill>
                  <a:srgbClr val="FF0000"/>
                </a:solidFill>
                <a:latin typeface="Times New Roman" panose="02020603050405020304" pitchFamily="18" charset="0"/>
              </a:rPr>
              <a:t>tập điền từ trang      182,183</a:t>
            </a:r>
            <a:r>
              <a:rPr lang="en-US" altLang="vi-VN">
                <a:latin typeface="Times New Roman" panose="02020603050405020304" pitchFamily="18" charset="0"/>
              </a:rPr>
              <a:t> </a:t>
            </a:r>
          </a:p>
          <a:p>
            <a:pPr eaLnBrk="1" hangingPunct="1"/>
            <a:r>
              <a:rPr lang="en-US" altLang="vi-VN" sz="2800" b="1">
                <a:solidFill>
                  <a:srgbClr val="FF0000"/>
                </a:solidFill>
                <a:latin typeface="Times New Roman" panose="02020603050405020304" pitchFamily="18" charset="0"/>
              </a:rPr>
              <a:t>     + làm bài tập bảng 58.1,58.2</a:t>
            </a:r>
          </a:p>
          <a:p>
            <a:pPr eaLnBrk="1" hangingPunct="1"/>
            <a:r>
              <a:rPr lang="en-US" altLang="vi-VN" sz="2800" b="1">
                <a:solidFill>
                  <a:srgbClr val="FF0000"/>
                </a:solidFill>
                <a:latin typeface="Times New Roman" panose="02020603050405020304" pitchFamily="18" charset="0"/>
              </a:rPr>
              <a:t>   </a:t>
            </a:r>
          </a:p>
          <a:p>
            <a:pPr eaLnBrk="1" hangingPunct="1">
              <a:spcBef>
                <a:spcPct val="50000"/>
              </a:spcBef>
            </a:pPr>
            <a:endParaRPr lang="en-US" altLang="vi-VN" sz="2800" b="1">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a:extLst>
              <a:ext uri="{FF2B5EF4-FFF2-40B4-BE49-F238E27FC236}">
                <a16:creationId xmlns:a16="http://schemas.microsoft.com/office/drawing/2014/main" id="{20C7DBF0-18A9-46B2-9E83-238430A20A6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EC4D95-6461-48F6-82E3-5187D123FF2B}" type="slidenum">
              <a:rPr lang="en-US" altLang="vi-VN"/>
              <a:pPr/>
              <a:t>19</a:t>
            </a:fld>
            <a:endParaRPr lang="en-US" altLang="vi-VN"/>
          </a:p>
        </p:txBody>
      </p:sp>
      <p:pic>
        <p:nvPicPr>
          <p:cNvPr id="28675" name="Picture 10">
            <a:extLst>
              <a:ext uri="{FF2B5EF4-FFF2-40B4-BE49-F238E27FC236}">
                <a16:creationId xmlns:a16="http://schemas.microsoft.com/office/drawing/2014/main" id="{FC4FA85E-F5D7-4721-A19D-F93C3732F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676" name="WordArt 2">
            <a:extLst>
              <a:ext uri="{FF2B5EF4-FFF2-40B4-BE49-F238E27FC236}">
                <a16:creationId xmlns:a16="http://schemas.microsoft.com/office/drawing/2014/main" id="{E6A02144-64B9-48B5-8277-54810E919C69}"/>
              </a:ext>
            </a:extLst>
          </p:cNvPr>
          <p:cNvSpPr>
            <a:spLocks noChangeArrowheads="1" noChangeShapeType="1" noTextEdit="1"/>
          </p:cNvSpPr>
          <p:nvPr/>
        </p:nvSpPr>
        <p:spPr bwMode="auto">
          <a:xfrm>
            <a:off x="2895600" y="685800"/>
            <a:ext cx="6696075" cy="3373438"/>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CC0000"/>
                  </a:solidFill>
                  <a:round/>
                  <a:headEnd/>
                  <a:tailEnd/>
                </a:ln>
                <a:solidFill>
                  <a:srgbClr val="CC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Bài học kết thúc</a:t>
            </a:r>
          </a:p>
        </p:txBody>
      </p:sp>
      <p:sp>
        <p:nvSpPr>
          <p:cNvPr id="28677" name="WordArt 3">
            <a:extLst>
              <a:ext uri="{FF2B5EF4-FFF2-40B4-BE49-F238E27FC236}">
                <a16:creationId xmlns:a16="http://schemas.microsoft.com/office/drawing/2014/main" id="{B982B8B7-2BE5-48EF-BDC5-325456F26E85}"/>
              </a:ext>
            </a:extLst>
          </p:cNvPr>
          <p:cNvSpPr>
            <a:spLocks noChangeArrowheads="1" noChangeShapeType="1" noTextEdit="1"/>
          </p:cNvSpPr>
          <p:nvPr/>
        </p:nvSpPr>
        <p:spPr bwMode="auto">
          <a:xfrm>
            <a:off x="1905000" y="1905000"/>
            <a:ext cx="8458200" cy="2362200"/>
          </a:xfrm>
          <a:prstGeom prst="rect">
            <a:avLst/>
          </a:prstGeom>
        </p:spPr>
        <p:txBody>
          <a:bodyPr wrap="none" fromWordArt="1">
            <a:prstTxWarp prst="textPlain">
              <a:avLst>
                <a:gd name="adj" fmla="val 50000"/>
              </a:avLst>
            </a:prstTxWarp>
          </a:bodyPr>
          <a:lstStyle/>
          <a:p>
            <a:pPr algn="ctr"/>
            <a:r>
              <a:rPr lang="en-US" sz="3600" kern="10">
                <a:ln w="9525">
                  <a:solidFill>
                    <a:srgbClr val="0000FF"/>
                  </a:solidFill>
                  <a:round/>
                  <a:headEnd/>
                  <a:tailEnd/>
                </a:ln>
                <a:solidFill>
                  <a:srgbClr val="00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Chúc quý thầy cô </a:t>
            </a:r>
          </a:p>
          <a:p>
            <a:pPr algn="ctr"/>
            <a:r>
              <a:rPr lang="en-US" sz="3600" kern="10">
                <a:ln w="9525">
                  <a:solidFill>
                    <a:srgbClr val="0000FF"/>
                  </a:solidFill>
                  <a:round/>
                  <a:headEnd/>
                  <a:tailEnd/>
                </a:ln>
                <a:solidFill>
                  <a:srgbClr val="00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nhiều mạnh khỏe</a:t>
            </a:r>
          </a:p>
          <a:p>
            <a:pPr algn="ctr"/>
            <a:r>
              <a:rPr lang="en-US" sz="3600" kern="10">
                <a:ln w="9525">
                  <a:solidFill>
                    <a:srgbClr val="0000FF"/>
                  </a:solidFill>
                  <a:round/>
                  <a:headEnd/>
                  <a:tailEnd/>
                </a:ln>
                <a:solidFill>
                  <a:srgbClr val="00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Chúc các em chăm ngoan học tốt !</a:t>
            </a:r>
          </a:p>
        </p:txBody>
      </p:sp>
      <p:pic>
        <p:nvPicPr>
          <p:cNvPr id="28678" name="Picture 11" descr="valrose2">
            <a:extLst>
              <a:ext uri="{FF2B5EF4-FFF2-40B4-BE49-F238E27FC236}">
                <a16:creationId xmlns:a16="http://schemas.microsoft.com/office/drawing/2014/main" id="{735DAC72-6C21-44D6-9850-C511F130714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933950"/>
            <a:ext cx="24193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2" descr="valrose2">
            <a:extLst>
              <a:ext uri="{FF2B5EF4-FFF2-40B4-BE49-F238E27FC236}">
                <a16:creationId xmlns:a16="http://schemas.microsoft.com/office/drawing/2014/main" id="{D87C80B1-C824-43EE-8436-1FC5FE546D2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724400"/>
            <a:ext cx="24193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688311-0C20-402A-B732-A267A875BCAB}"/>
              </a:ext>
            </a:extLst>
          </p:cNvPr>
          <p:cNvSpPr/>
          <p:nvPr/>
        </p:nvSpPr>
        <p:spPr>
          <a:xfrm>
            <a:off x="914400" y="0"/>
            <a:ext cx="10060965" cy="1015663"/>
          </a:xfrm>
          <a:prstGeom prst="rect">
            <a:avLst/>
          </a:prstGeom>
          <a:noFill/>
        </p:spPr>
        <p:txBody>
          <a:bodyPr>
            <a:spAutoFit/>
          </a:bodyPr>
          <a:lstStyle/>
          <a:p>
            <a:pPr algn="ctr">
              <a:defRPr/>
            </a:pPr>
            <a:r>
              <a:rPr lang="en-US" sz="6000" b="1">
                <a:ln w="9525">
                  <a:solidFill>
                    <a:srgbClr val="FFFFFF"/>
                  </a:solidFill>
                  <a:prstDash val="solid"/>
                </a:ln>
                <a:solidFill>
                  <a:srgbClr val="FF0000"/>
                </a:solidFill>
                <a:effectLst>
                  <a:outerShdw blurRad="12700" dist="38100" dir="2700000" algn="tl" rotWithShape="0">
                    <a:srgbClr val="DAEDEF">
                      <a:lumMod val="60000"/>
                      <a:lumOff val="40000"/>
                    </a:srgbClr>
                  </a:outerShdw>
                </a:effectLst>
              </a:rPr>
              <a:t>Kiểm tra bài cũ</a:t>
            </a:r>
            <a:endParaRPr lang="en-US" sz="6000" b="1" dirty="0">
              <a:ln w="9525">
                <a:solidFill>
                  <a:srgbClr val="FFFFFF"/>
                </a:solidFill>
                <a:prstDash val="solid"/>
              </a:ln>
              <a:solidFill>
                <a:srgbClr val="FF0000"/>
              </a:solidFill>
              <a:effectLst>
                <a:outerShdw blurRad="12700" dist="38100" dir="2700000" algn="tl" rotWithShape="0">
                  <a:srgbClr val="DAEDEF">
                    <a:lumMod val="60000"/>
                    <a:lumOff val="40000"/>
                  </a:srgbClr>
                </a:outerShdw>
              </a:effectLst>
            </a:endParaRPr>
          </a:p>
        </p:txBody>
      </p:sp>
      <p:sp>
        <p:nvSpPr>
          <p:cNvPr id="3" name="Rectangle 2">
            <a:extLst>
              <a:ext uri="{FF2B5EF4-FFF2-40B4-BE49-F238E27FC236}">
                <a16:creationId xmlns:a16="http://schemas.microsoft.com/office/drawing/2014/main" id="{92629687-DBEA-4890-8B04-BE83CCDAB3D9}"/>
              </a:ext>
            </a:extLst>
          </p:cNvPr>
          <p:cNvSpPr/>
          <p:nvPr/>
        </p:nvSpPr>
        <p:spPr>
          <a:xfrm>
            <a:off x="0" y="965537"/>
            <a:ext cx="10060965" cy="1015663"/>
          </a:xfrm>
          <a:prstGeom prst="rect">
            <a:avLst/>
          </a:prstGeom>
          <a:noFill/>
        </p:spPr>
        <p:txBody>
          <a:bodyPr>
            <a:spAutoFit/>
          </a:bodyPr>
          <a:lstStyle/>
          <a:p>
            <a:pPr algn="ctr">
              <a:defRPr/>
            </a:pPr>
            <a:r>
              <a:rPr lang="en-US" sz="6000" b="1">
                <a:ln w="9525">
                  <a:solidFill>
                    <a:srgbClr val="FFFFFF"/>
                  </a:solidFill>
                  <a:prstDash val="solid"/>
                </a:ln>
                <a:effectLst>
                  <a:outerShdw blurRad="12700" dist="38100" dir="2700000" algn="tl" rotWithShape="0">
                    <a:srgbClr val="DAEDEF">
                      <a:lumMod val="60000"/>
                      <a:lumOff val="40000"/>
                    </a:srgbClr>
                  </a:outerShdw>
                </a:effectLst>
              </a:rPr>
              <a:t>Câu 1: Tuyến pha là: </a:t>
            </a:r>
            <a:endParaRPr lang="en-US" sz="6000" b="1" dirty="0">
              <a:ln w="9525">
                <a:solidFill>
                  <a:srgbClr val="FFFFFF"/>
                </a:solidFill>
                <a:prstDash val="solid"/>
              </a:ln>
              <a:effectLst>
                <a:outerShdw blurRad="12700" dist="38100" dir="2700000" algn="tl" rotWithShape="0">
                  <a:srgbClr val="DAEDEF">
                    <a:lumMod val="60000"/>
                    <a:lumOff val="40000"/>
                  </a:srgbClr>
                </a:outerShdw>
              </a:effectLst>
            </a:endParaRPr>
          </a:p>
        </p:txBody>
      </p:sp>
      <p:sp>
        <p:nvSpPr>
          <p:cNvPr id="5" name="Rectangle 4">
            <a:extLst>
              <a:ext uri="{FF2B5EF4-FFF2-40B4-BE49-F238E27FC236}">
                <a16:creationId xmlns:a16="http://schemas.microsoft.com/office/drawing/2014/main" id="{9794FE2F-DC60-4134-A48E-FD31C07F6943}"/>
              </a:ext>
            </a:extLst>
          </p:cNvPr>
          <p:cNvSpPr/>
          <p:nvPr/>
        </p:nvSpPr>
        <p:spPr>
          <a:xfrm>
            <a:off x="1066800" y="2064603"/>
            <a:ext cx="10060965" cy="830997"/>
          </a:xfrm>
          <a:prstGeom prst="rect">
            <a:avLst/>
          </a:prstGeom>
          <a:noFill/>
        </p:spPr>
        <p:txBody>
          <a:bodyPr>
            <a:spAutoFit/>
          </a:bodyPr>
          <a:lstStyle/>
          <a:p>
            <a:pPr algn="just">
              <a:defRPr/>
            </a:pPr>
            <a:r>
              <a:rPr lang="en-US" sz="4800" b="1">
                <a:ln w="9525">
                  <a:solidFill>
                    <a:srgbClr val="FFFFFF"/>
                  </a:solidFill>
                  <a:prstDash val="solid"/>
                </a:ln>
                <a:effectLst>
                  <a:outerShdw blurRad="12700" dist="38100" dir="2700000" algn="tl" rotWithShape="0">
                    <a:srgbClr val="DAEDEF">
                      <a:lumMod val="60000"/>
                      <a:lumOff val="40000"/>
                    </a:srgbClr>
                  </a:outerShdw>
                </a:effectLst>
              </a:rPr>
              <a:t>a. Đảm nhận chức năng nội tiết</a:t>
            </a:r>
            <a:endParaRPr lang="en-US" sz="4800" b="1" dirty="0">
              <a:ln w="9525">
                <a:solidFill>
                  <a:srgbClr val="FFFFFF"/>
                </a:solidFill>
                <a:prstDash val="solid"/>
              </a:ln>
              <a:effectLst>
                <a:outerShdw blurRad="12700" dist="38100" dir="2700000" algn="tl" rotWithShape="0">
                  <a:srgbClr val="DAEDEF">
                    <a:lumMod val="60000"/>
                    <a:lumOff val="40000"/>
                  </a:srgbClr>
                </a:outerShdw>
              </a:effectLst>
            </a:endParaRPr>
          </a:p>
        </p:txBody>
      </p:sp>
      <p:sp>
        <p:nvSpPr>
          <p:cNvPr id="6" name="Rectangle 5">
            <a:extLst>
              <a:ext uri="{FF2B5EF4-FFF2-40B4-BE49-F238E27FC236}">
                <a16:creationId xmlns:a16="http://schemas.microsoft.com/office/drawing/2014/main" id="{16B6F564-1F0A-455C-9035-1CFF468D1AE1}"/>
              </a:ext>
            </a:extLst>
          </p:cNvPr>
          <p:cNvSpPr/>
          <p:nvPr/>
        </p:nvSpPr>
        <p:spPr>
          <a:xfrm>
            <a:off x="1066800" y="5537537"/>
            <a:ext cx="10060965" cy="769441"/>
          </a:xfrm>
          <a:prstGeom prst="rect">
            <a:avLst/>
          </a:prstGeom>
          <a:noFill/>
        </p:spPr>
        <p:txBody>
          <a:bodyPr>
            <a:spAutoFit/>
          </a:bodyPr>
          <a:lstStyle/>
          <a:p>
            <a:pPr algn="just">
              <a:defRPr/>
            </a:pPr>
            <a:r>
              <a:rPr lang="en-US" sz="4400" b="1">
                <a:ln w="9525">
                  <a:solidFill>
                    <a:srgbClr val="FFFFFF"/>
                  </a:solidFill>
                  <a:prstDash val="solid"/>
                </a:ln>
                <a:effectLst>
                  <a:outerShdw blurRad="12700" dist="38100" dir="2700000" algn="tl" rotWithShape="0">
                    <a:srgbClr val="DAEDEF">
                      <a:lumMod val="60000"/>
                      <a:lumOff val="40000"/>
                    </a:srgbClr>
                  </a:outerShdw>
                </a:effectLst>
              </a:rPr>
              <a:t>d. Cả 3 đáp án trên</a:t>
            </a:r>
            <a:endParaRPr lang="en-US" sz="4400" b="1" dirty="0">
              <a:ln w="9525">
                <a:solidFill>
                  <a:srgbClr val="FFFFFF"/>
                </a:solidFill>
                <a:prstDash val="solid"/>
              </a:ln>
              <a:effectLst>
                <a:outerShdw blurRad="12700" dist="38100" dir="2700000" algn="tl" rotWithShape="0">
                  <a:srgbClr val="DAEDEF">
                    <a:lumMod val="60000"/>
                    <a:lumOff val="40000"/>
                  </a:srgbClr>
                </a:outerShdw>
              </a:effectLst>
            </a:endParaRPr>
          </a:p>
        </p:txBody>
      </p:sp>
      <p:sp>
        <p:nvSpPr>
          <p:cNvPr id="7" name="Rectangle 6">
            <a:extLst>
              <a:ext uri="{FF2B5EF4-FFF2-40B4-BE49-F238E27FC236}">
                <a16:creationId xmlns:a16="http://schemas.microsoft.com/office/drawing/2014/main" id="{CB8AE0D1-0C07-4A23-9E47-0F2C30442A0B}"/>
              </a:ext>
            </a:extLst>
          </p:cNvPr>
          <p:cNvSpPr/>
          <p:nvPr/>
        </p:nvSpPr>
        <p:spPr>
          <a:xfrm>
            <a:off x="1066800" y="3048000"/>
            <a:ext cx="10060965" cy="830997"/>
          </a:xfrm>
          <a:prstGeom prst="rect">
            <a:avLst/>
          </a:prstGeom>
          <a:noFill/>
        </p:spPr>
        <p:txBody>
          <a:bodyPr>
            <a:spAutoFit/>
          </a:bodyPr>
          <a:lstStyle/>
          <a:p>
            <a:pPr algn="just">
              <a:defRPr/>
            </a:pPr>
            <a:r>
              <a:rPr lang="en-US" sz="4800" b="1">
                <a:ln w="9525">
                  <a:solidFill>
                    <a:srgbClr val="FFFFFF"/>
                  </a:solidFill>
                  <a:prstDash val="solid"/>
                </a:ln>
                <a:effectLst>
                  <a:outerShdw blurRad="12700" dist="38100" dir="2700000" algn="tl" rotWithShape="0">
                    <a:srgbClr val="DAEDEF">
                      <a:lumMod val="60000"/>
                      <a:lumOff val="40000"/>
                    </a:srgbClr>
                  </a:outerShdw>
                </a:effectLst>
              </a:rPr>
              <a:t>b. Đảm nhận chức năng ngoại tiết</a:t>
            </a:r>
            <a:endParaRPr lang="en-US" sz="4800" b="1" dirty="0">
              <a:ln w="9525">
                <a:solidFill>
                  <a:srgbClr val="FFFFFF"/>
                </a:solidFill>
                <a:prstDash val="solid"/>
              </a:ln>
              <a:effectLst>
                <a:outerShdw blurRad="12700" dist="38100" dir="2700000" algn="tl" rotWithShape="0">
                  <a:srgbClr val="DAEDEF">
                    <a:lumMod val="60000"/>
                    <a:lumOff val="40000"/>
                  </a:srgbClr>
                </a:outerShdw>
              </a:effectLst>
            </a:endParaRPr>
          </a:p>
        </p:txBody>
      </p:sp>
      <p:sp>
        <p:nvSpPr>
          <p:cNvPr id="8" name="Rectangle 7">
            <a:extLst>
              <a:ext uri="{FF2B5EF4-FFF2-40B4-BE49-F238E27FC236}">
                <a16:creationId xmlns:a16="http://schemas.microsoft.com/office/drawing/2014/main" id="{F7F72850-4C2E-4380-BD36-0D2165DEFB60}"/>
              </a:ext>
            </a:extLst>
          </p:cNvPr>
          <p:cNvSpPr/>
          <p:nvPr/>
        </p:nvSpPr>
        <p:spPr>
          <a:xfrm>
            <a:off x="1066800" y="3886200"/>
            <a:ext cx="10060965" cy="1446550"/>
          </a:xfrm>
          <a:prstGeom prst="rect">
            <a:avLst/>
          </a:prstGeom>
          <a:noFill/>
        </p:spPr>
        <p:txBody>
          <a:bodyPr>
            <a:spAutoFit/>
          </a:bodyPr>
          <a:lstStyle/>
          <a:p>
            <a:pPr algn="just">
              <a:defRPr/>
            </a:pPr>
            <a:r>
              <a:rPr lang="en-US" sz="4400" b="1">
                <a:ln w="9525">
                  <a:solidFill>
                    <a:srgbClr val="FFFFFF"/>
                  </a:solidFill>
                  <a:prstDash val="solid"/>
                </a:ln>
                <a:effectLst>
                  <a:outerShdw blurRad="12700" dist="38100" dir="2700000" algn="tl" rotWithShape="0">
                    <a:srgbClr val="DAEDEF">
                      <a:lumMod val="60000"/>
                      <a:lumOff val="40000"/>
                    </a:srgbClr>
                  </a:outerShdw>
                </a:effectLst>
              </a:rPr>
              <a:t>c. Vừa đảm nhận chức năng nội tiết, vừa ngoại tiết</a:t>
            </a:r>
            <a:endParaRPr lang="en-US" sz="4400" b="1" dirty="0">
              <a:ln w="9525">
                <a:solidFill>
                  <a:srgbClr val="FFFFFF"/>
                </a:solidFill>
                <a:prstDash val="solid"/>
              </a:ln>
              <a:effectLst>
                <a:outerShdw blurRad="12700" dist="38100" dir="2700000" algn="tl" rotWithShape="0">
                  <a:srgbClr val="DAEDEF">
                    <a:lumMod val="60000"/>
                    <a:lumOff val="40000"/>
                  </a:srgbClr>
                </a:outerShdw>
              </a:effectLst>
            </a:endParaRPr>
          </a:p>
        </p:txBody>
      </p:sp>
      <p:sp>
        <p:nvSpPr>
          <p:cNvPr id="9" name="Rectangle 8">
            <a:extLst>
              <a:ext uri="{FF2B5EF4-FFF2-40B4-BE49-F238E27FC236}">
                <a16:creationId xmlns:a16="http://schemas.microsoft.com/office/drawing/2014/main" id="{D939668E-BFFB-4156-93A2-AC1ABBCD965B}"/>
              </a:ext>
            </a:extLst>
          </p:cNvPr>
          <p:cNvSpPr/>
          <p:nvPr/>
        </p:nvSpPr>
        <p:spPr>
          <a:xfrm>
            <a:off x="1066800" y="3886200"/>
            <a:ext cx="10060965" cy="1446550"/>
          </a:xfrm>
          <a:prstGeom prst="rect">
            <a:avLst/>
          </a:prstGeom>
          <a:noFill/>
        </p:spPr>
        <p:txBody>
          <a:bodyPr>
            <a:spAutoFit/>
          </a:bodyPr>
          <a:lstStyle/>
          <a:p>
            <a:pPr algn="just">
              <a:defRPr/>
            </a:pPr>
            <a:r>
              <a:rPr lang="en-US" sz="4400" b="1">
                <a:ln w="9525">
                  <a:solidFill>
                    <a:srgbClr val="FFFFFF"/>
                  </a:solidFill>
                  <a:prstDash val="solid"/>
                </a:ln>
                <a:solidFill>
                  <a:srgbClr val="FF0000"/>
                </a:solidFill>
                <a:effectLst>
                  <a:outerShdw blurRad="12700" dist="38100" dir="2700000" algn="tl" rotWithShape="0">
                    <a:srgbClr val="DAEDEF">
                      <a:lumMod val="60000"/>
                      <a:lumOff val="40000"/>
                    </a:srgbClr>
                  </a:outerShdw>
                </a:effectLst>
              </a:rPr>
              <a:t>c. Vừa đảm nhận chức năng nội tiết, vừa ngoại tiết</a:t>
            </a:r>
            <a:endParaRPr lang="en-US" sz="4400" b="1" dirty="0">
              <a:ln w="9525">
                <a:solidFill>
                  <a:srgbClr val="FFFFFF"/>
                </a:solidFill>
                <a:prstDash val="solid"/>
              </a:ln>
              <a:solidFill>
                <a:srgbClr val="FF0000"/>
              </a:solidFill>
              <a:effectLst>
                <a:outerShdw blurRad="12700" dist="38100" dir="2700000" algn="tl" rotWithShape="0">
                  <a:srgbClr val="DAEDEF">
                    <a:lumMod val="60000"/>
                    <a:lumOff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225F50-DACE-4273-BE7E-6F81377DDB95}"/>
              </a:ext>
            </a:extLst>
          </p:cNvPr>
          <p:cNvSpPr/>
          <p:nvPr/>
        </p:nvSpPr>
        <p:spPr>
          <a:xfrm>
            <a:off x="457200" y="304800"/>
            <a:ext cx="11353800" cy="769441"/>
          </a:xfrm>
          <a:prstGeom prst="rect">
            <a:avLst/>
          </a:prstGeom>
          <a:noFill/>
        </p:spPr>
        <p:txBody>
          <a:bodyPr>
            <a:spAutoFit/>
          </a:bodyPr>
          <a:lstStyle/>
          <a:p>
            <a:pPr algn="just">
              <a:defRPr/>
            </a:pPr>
            <a:r>
              <a:rPr lang="en-US" sz="4400" b="1">
                <a:ln w="9525">
                  <a:solidFill>
                    <a:srgbClr val="FFFFFF"/>
                  </a:solidFill>
                  <a:prstDash val="solid"/>
                </a:ln>
                <a:effectLst>
                  <a:outerShdw blurRad="12700" dist="38100" dir="2700000" algn="tl" rotWithShape="0">
                    <a:srgbClr val="DAEDEF">
                      <a:lumMod val="60000"/>
                      <a:lumOff val="40000"/>
                    </a:srgbClr>
                  </a:outerShdw>
                </a:effectLst>
              </a:rPr>
              <a:t>Câu 2: Tuyến nào sau đây là tuyến pha</a:t>
            </a:r>
            <a:endParaRPr lang="en-US" sz="4400" b="1" dirty="0">
              <a:ln w="9525">
                <a:solidFill>
                  <a:srgbClr val="FFFFFF"/>
                </a:solidFill>
                <a:prstDash val="solid"/>
              </a:ln>
              <a:effectLst>
                <a:outerShdw blurRad="12700" dist="38100" dir="2700000" algn="tl" rotWithShape="0">
                  <a:srgbClr val="DAEDEF">
                    <a:lumMod val="60000"/>
                    <a:lumOff val="40000"/>
                  </a:srgbClr>
                </a:outerShdw>
              </a:effectLst>
            </a:endParaRPr>
          </a:p>
        </p:txBody>
      </p:sp>
      <p:sp>
        <p:nvSpPr>
          <p:cNvPr id="3" name="Rectangle 2">
            <a:extLst>
              <a:ext uri="{FF2B5EF4-FFF2-40B4-BE49-F238E27FC236}">
                <a16:creationId xmlns:a16="http://schemas.microsoft.com/office/drawing/2014/main" id="{D0FDB855-85F5-42C6-8601-7223C7444565}"/>
              </a:ext>
            </a:extLst>
          </p:cNvPr>
          <p:cNvSpPr/>
          <p:nvPr/>
        </p:nvSpPr>
        <p:spPr>
          <a:xfrm>
            <a:off x="609600" y="1364159"/>
            <a:ext cx="4038600" cy="769441"/>
          </a:xfrm>
          <a:prstGeom prst="rect">
            <a:avLst/>
          </a:prstGeom>
          <a:noFill/>
        </p:spPr>
        <p:txBody>
          <a:bodyPr>
            <a:spAutoFit/>
          </a:bodyPr>
          <a:lstStyle/>
          <a:p>
            <a:pPr algn="just">
              <a:defRPr/>
            </a:pPr>
            <a:r>
              <a:rPr lang="en-US" sz="4400" b="1">
                <a:ln w="9525">
                  <a:solidFill>
                    <a:srgbClr val="FFFFFF"/>
                  </a:solidFill>
                  <a:prstDash val="solid"/>
                </a:ln>
                <a:effectLst>
                  <a:outerShdw blurRad="12700" dist="38100" dir="2700000" algn="tl" rotWithShape="0">
                    <a:srgbClr val="DAEDEF">
                      <a:lumMod val="60000"/>
                      <a:lumOff val="40000"/>
                    </a:srgbClr>
                  </a:outerShdw>
                </a:effectLst>
              </a:rPr>
              <a:t>a. Tuyến giáp</a:t>
            </a:r>
            <a:endParaRPr lang="en-US" sz="4400" b="1" dirty="0">
              <a:ln w="9525">
                <a:solidFill>
                  <a:srgbClr val="FFFFFF"/>
                </a:solidFill>
                <a:prstDash val="solid"/>
              </a:ln>
              <a:effectLst>
                <a:outerShdw blurRad="12700" dist="38100" dir="2700000" algn="tl" rotWithShape="0">
                  <a:srgbClr val="DAEDEF">
                    <a:lumMod val="60000"/>
                    <a:lumOff val="40000"/>
                  </a:srgbClr>
                </a:outerShdw>
              </a:effectLst>
            </a:endParaRPr>
          </a:p>
        </p:txBody>
      </p:sp>
      <p:sp>
        <p:nvSpPr>
          <p:cNvPr id="5" name="Rectangle 4">
            <a:extLst>
              <a:ext uri="{FF2B5EF4-FFF2-40B4-BE49-F238E27FC236}">
                <a16:creationId xmlns:a16="http://schemas.microsoft.com/office/drawing/2014/main" id="{319B0F21-38BD-4C88-94E4-2622F508D71B}"/>
              </a:ext>
            </a:extLst>
          </p:cNvPr>
          <p:cNvSpPr/>
          <p:nvPr/>
        </p:nvSpPr>
        <p:spPr>
          <a:xfrm>
            <a:off x="609600" y="2507159"/>
            <a:ext cx="3886200" cy="769441"/>
          </a:xfrm>
          <a:prstGeom prst="rect">
            <a:avLst/>
          </a:prstGeom>
          <a:noFill/>
        </p:spPr>
        <p:txBody>
          <a:bodyPr>
            <a:spAutoFit/>
          </a:bodyPr>
          <a:lstStyle/>
          <a:p>
            <a:pPr algn="just">
              <a:defRPr/>
            </a:pPr>
            <a:r>
              <a:rPr lang="en-US" sz="4400" b="1">
                <a:ln w="9525">
                  <a:solidFill>
                    <a:srgbClr val="FFFFFF"/>
                  </a:solidFill>
                  <a:prstDash val="solid"/>
                </a:ln>
                <a:effectLst>
                  <a:outerShdw blurRad="12700" dist="38100" dir="2700000" algn="tl" rotWithShape="0">
                    <a:srgbClr val="DAEDEF">
                      <a:lumMod val="60000"/>
                      <a:lumOff val="40000"/>
                    </a:srgbClr>
                  </a:outerShdw>
                </a:effectLst>
              </a:rPr>
              <a:t>b. Tuyến yên</a:t>
            </a:r>
            <a:endParaRPr lang="en-US" sz="4400" b="1" dirty="0">
              <a:ln w="9525">
                <a:solidFill>
                  <a:srgbClr val="FFFFFF"/>
                </a:solidFill>
                <a:prstDash val="solid"/>
              </a:ln>
              <a:effectLst>
                <a:outerShdw blurRad="12700" dist="38100" dir="2700000" algn="tl" rotWithShape="0">
                  <a:srgbClr val="DAEDEF">
                    <a:lumMod val="60000"/>
                    <a:lumOff val="40000"/>
                  </a:srgbClr>
                </a:outerShdw>
              </a:effectLst>
            </a:endParaRPr>
          </a:p>
        </p:txBody>
      </p:sp>
      <p:sp>
        <p:nvSpPr>
          <p:cNvPr id="6" name="Rectangle 5">
            <a:extLst>
              <a:ext uri="{FF2B5EF4-FFF2-40B4-BE49-F238E27FC236}">
                <a16:creationId xmlns:a16="http://schemas.microsoft.com/office/drawing/2014/main" id="{815C3668-1D9F-4C83-89C2-6709731D66C3}"/>
              </a:ext>
            </a:extLst>
          </p:cNvPr>
          <p:cNvSpPr/>
          <p:nvPr/>
        </p:nvSpPr>
        <p:spPr>
          <a:xfrm>
            <a:off x="609600" y="3497759"/>
            <a:ext cx="3886200" cy="769441"/>
          </a:xfrm>
          <a:prstGeom prst="rect">
            <a:avLst/>
          </a:prstGeom>
          <a:noFill/>
        </p:spPr>
        <p:txBody>
          <a:bodyPr>
            <a:spAutoFit/>
          </a:bodyPr>
          <a:lstStyle/>
          <a:p>
            <a:pPr algn="just">
              <a:defRPr/>
            </a:pPr>
            <a:r>
              <a:rPr lang="en-US" sz="4400" b="1">
                <a:ln w="9525">
                  <a:solidFill>
                    <a:srgbClr val="FFFFFF"/>
                  </a:solidFill>
                  <a:prstDash val="solid"/>
                </a:ln>
                <a:effectLst>
                  <a:outerShdw blurRad="12700" dist="38100" dir="2700000" algn="tl" rotWithShape="0">
                    <a:srgbClr val="DAEDEF">
                      <a:lumMod val="60000"/>
                      <a:lumOff val="40000"/>
                    </a:srgbClr>
                  </a:outerShdw>
                </a:effectLst>
              </a:rPr>
              <a:t>c. Tuyến tụy</a:t>
            </a:r>
            <a:endParaRPr lang="en-US" sz="4400" b="1" dirty="0">
              <a:ln w="9525">
                <a:solidFill>
                  <a:srgbClr val="FFFFFF"/>
                </a:solidFill>
                <a:prstDash val="solid"/>
              </a:ln>
              <a:effectLst>
                <a:outerShdw blurRad="12700" dist="38100" dir="2700000" algn="tl" rotWithShape="0">
                  <a:srgbClr val="DAEDEF">
                    <a:lumMod val="60000"/>
                    <a:lumOff val="40000"/>
                  </a:srgbClr>
                </a:outerShdw>
              </a:effectLst>
            </a:endParaRPr>
          </a:p>
        </p:txBody>
      </p:sp>
      <p:sp>
        <p:nvSpPr>
          <p:cNvPr id="7" name="Rectangle 6">
            <a:extLst>
              <a:ext uri="{FF2B5EF4-FFF2-40B4-BE49-F238E27FC236}">
                <a16:creationId xmlns:a16="http://schemas.microsoft.com/office/drawing/2014/main" id="{C5B300E7-8A7C-4629-8565-A2E6C97BAD23}"/>
              </a:ext>
            </a:extLst>
          </p:cNvPr>
          <p:cNvSpPr/>
          <p:nvPr/>
        </p:nvSpPr>
        <p:spPr>
          <a:xfrm>
            <a:off x="609600" y="4488359"/>
            <a:ext cx="5257800" cy="769441"/>
          </a:xfrm>
          <a:prstGeom prst="rect">
            <a:avLst/>
          </a:prstGeom>
          <a:noFill/>
        </p:spPr>
        <p:txBody>
          <a:bodyPr>
            <a:spAutoFit/>
          </a:bodyPr>
          <a:lstStyle/>
          <a:p>
            <a:pPr algn="just">
              <a:defRPr/>
            </a:pPr>
            <a:r>
              <a:rPr lang="en-US" sz="4400" b="1">
                <a:ln w="9525">
                  <a:solidFill>
                    <a:srgbClr val="FFFFFF"/>
                  </a:solidFill>
                  <a:prstDash val="solid"/>
                </a:ln>
                <a:effectLst>
                  <a:outerShdw blurRad="12700" dist="38100" dir="2700000" algn="tl" rotWithShape="0">
                    <a:srgbClr val="DAEDEF">
                      <a:lumMod val="60000"/>
                      <a:lumOff val="40000"/>
                    </a:srgbClr>
                  </a:outerShdw>
                </a:effectLst>
              </a:rPr>
              <a:t>d. Tuyến trên thận</a:t>
            </a:r>
            <a:endParaRPr lang="en-US" sz="4400" b="1" dirty="0">
              <a:ln w="9525">
                <a:solidFill>
                  <a:srgbClr val="FFFFFF"/>
                </a:solidFill>
                <a:prstDash val="solid"/>
              </a:ln>
              <a:effectLst>
                <a:outerShdw blurRad="12700" dist="38100" dir="2700000" algn="tl" rotWithShape="0">
                  <a:srgbClr val="DAEDEF">
                    <a:lumMod val="60000"/>
                    <a:lumOff val="40000"/>
                  </a:srgbClr>
                </a:outerShdw>
              </a:effectLst>
            </a:endParaRPr>
          </a:p>
        </p:txBody>
      </p:sp>
      <p:sp>
        <p:nvSpPr>
          <p:cNvPr id="9" name="Rectangle 8">
            <a:extLst>
              <a:ext uri="{FF2B5EF4-FFF2-40B4-BE49-F238E27FC236}">
                <a16:creationId xmlns:a16="http://schemas.microsoft.com/office/drawing/2014/main" id="{CF05A85A-62AF-421B-9CE0-0337A4A4B648}"/>
              </a:ext>
            </a:extLst>
          </p:cNvPr>
          <p:cNvSpPr/>
          <p:nvPr/>
        </p:nvSpPr>
        <p:spPr>
          <a:xfrm>
            <a:off x="609600" y="3505200"/>
            <a:ext cx="3886200" cy="769441"/>
          </a:xfrm>
          <a:prstGeom prst="rect">
            <a:avLst/>
          </a:prstGeom>
          <a:noFill/>
        </p:spPr>
        <p:txBody>
          <a:bodyPr>
            <a:spAutoFit/>
          </a:bodyPr>
          <a:lstStyle/>
          <a:p>
            <a:pPr algn="just">
              <a:defRPr/>
            </a:pPr>
            <a:r>
              <a:rPr lang="en-US" sz="4400" b="1">
                <a:ln w="9525">
                  <a:solidFill>
                    <a:srgbClr val="FFFFFF"/>
                  </a:solidFill>
                  <a:prstDash val="solid"/>
                </a:ln>
                <a:solidFill>
                  <a:srgbClr val="FF0000"/>
                </a:solidFill>
                <a:effectLst>
                  <a:outerShdw blurRad="12700" dist="38100" dir="2700000" algn="tl" rotWithShape="0">
                    <a:srgbClr val="DAEDEF">
                      <a:lumMod val="60000"/>
                      <a:lumOff val="40000"/>
                    </a:srgbClr>
                  </a:outerShdw>
                </a:effectLst>
              </a:rPr>
              <a:t>c. Tuyến tụy</a:t>
            </a:r>
            <a:endParaRPr lang="en-US" sz="4400" b="1" dirty="0">
              <a:ln w="9525">
                <a:solidFill>
                  <a:srgbClr val="FFFFFF"/>
                </a:solidFill>
                <a:prstDash val="solid"/>
              </a:ln>
              <a:solidFill>
                <a:srgbClr val="FF0000"/>
              </a:solidFill>
              <a:effectLst>
                <a:outerShdw blurRad="12700" dist="38100" dir="2700000" algn="tl" rotWithShape="0">
                  <a:srgbClr val="DAEDEF">
                    <a:lumMod val="60000"/>
                    <a:lumOff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4">
            <a:extLst>
              <a:ext uri="{FF2B5EF4-FFF2-40B4-BE49-F238E27FC236}">
                <a16:creationId xmlns:a16="http://schemas.microsoft.com/office/drawing/2014/main" id="{C79F4FFF-52FC-49D8-90B2-F6AEA60678C0}"/>
              </a:ext>
            </a:extLst>
          </p:cNvPr>
          <p:cNvSpPr>
            <a:spLocks noGrp="1"/>
          </p:cNvSpPr>
          <p:nvPr>
            <p:ph idx="1"/>
          </p:nvPr>
        </p:nvSpPr>
        <p:spPr>
          <a:xfrm>
            <a:off x="144463" y="981075"/>
            <a:ext cx="11903075" cy="4525963"/>
          </a:xfrm>
        </p:spPr>
        <p:txBody>
          <a:bodyPr/>
          <a:lstStyle/>
          <a:p>
            <a:pPr marL="0" indent="0">
              <a:buFontTx/>
              <a:buNone/>
            </a:pPr>
            <a:endParaRPr lang="en-US" altLang="en-US" sz="2800" b="1">
              <a:solidFill>
                <a:srgbClr val="FF0000"/>
              </a:solidFill>
              <a:latin typeface="Times New Roman" panose="02020603050405020304" pitchFamily="18" charset="0"/>
              <a:cs typeface="Times New Roman" panose="02020603050405020304" pitchFamily="18" charset="0"/>
            </a:endParaRPr>
          </a:p>
          <a:p>
            <a:pPr marL="0" indent="0">
              <a:buFontTx/>
              <a:buNone/>
            </a:pPr>
            <a:endParaRPr lang="en-US" altLang="en-US" b="1">
              <a:solidFill>
                <a:srgbClr val="FF0000"/>
              </a:solidFill>
              <a:latin typeface="Times New Roman" panose="02020603050405020304" pitchFamily="18" charset="0"/>
              <a:cs typeface="Times New Roman" panose="02020603050405020304" pitchFamily="18" charset="0"/>
            </a:endParaRPr>
          </a:p>
          <a:p>
            <a:pPr marL="0" indent="0">
              <a:buFontTx/>
              <a:buNone/>
            </a:pPr>
            <a:endParaRPr lang="en-US" altLang="en-US">
              <a:latin typeface="Times New Roman" panose="02020603050405020304" pitchFamily="18" charset="0"/>
              <a:cs typeface="Times New Roman" panose="02020603050405020304" pitchFamily="18" charset="0"/>
            </a:endParaRPr>
          </a:p>
          <a:p>
            <a:pPr marL="0" indent="0">
              <a:buFontTx/>
              <a:buNone/>
            </a:pPr>
            <a:endParaRPr lang="en-US" altLang="en-US"/>
          </a:p>
        </p:txBody>
      </p:sp>
      <p:pic>
        <p:nvPicPr>
          <p:cNvPr id="5123" name="Picture 6">
            <a:extLst>
              <a:ext uri="{FF2B5EF4-FFF2-40B4-BE49-F238E27FC236}">
                <a16:creationId xmlns:a16="http://schemas.microsoft.com/office/drawing/2014/main" id="{63C17E78-3B24-4B33-8F00-461DFCD73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804863"/>
            <a:ext cx="6961188"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a:extLst>
              <a:ext uri="{FF2B5EF4-FFF2-40B4-BE49-F238E27FC236}">
                <a16:creationId xmlns:a16="http://schemas.microsoft.com/office/drawing/2014/main" id="{34C74426-2270-4CFC-B115-21BB6452F4FB}"/>
              </a:ext>
            </a:extLst>
          </p:cNvPr>
          <p:cNvSpPr>
            <a:spLocks/>
          </p:cNvSpPr>
          <p:nvPr/>
        </p:nvSpPr>
        <p:spPr bwMode="auto">
          <a:xfrm>
            <a:off x="3886200" y="3216275"/>
            <a:ext cx="3430588" cy="1676400"/>
          </a:xfrm>
          <a:custGeom>
            <a:avLst/>
            <a:gdLst>
              <a:gd name="T0" fmla="*/ 2147483647 w 1621"/>
              <a:gd name="T1" fmla="*/ 0 h 1056"/>
              <a:gd name="T2" fmla="*/ 2147483647 w 1621"/>
              <a:gd name="T3" fmla="*/ 2147483647 h 1056"/>
              <a:gd name="T4" fmla="*/ 2147483647 w 1621"/>
              <a:gd name="T5" fmla="*/ 2147483647 h 1056"/>
              <a:gd name="T6" fmla="*/ 2147483647 w 1621"/>
              <a:gd name="T7" fmla="*/ 2147483647 h 1056"/>
              <a:gd name="T8" fmla="*/ 2147483647 w 1621"/>
              <a:gd name="T9" fmla="*/ 2147483647 h 1056"/>
              <a:gd name="T10" fmla="*/ 2147483647 w 1621"/>
              <a:gd name="T11" fmla="*/ 2147483647 h 1056"/>
              <a:gd name="T12" fmla="*/ 2147483647 w 1621"/>
              <a:gd name="T13" fmla="*/ 2147483647 h 1056"/>
              <a:gd name="T14" fmla="*/ 2147483647 w 1621"/>
              <a:gd name="T15" fmla="*/ 2147483647 h 1056"/>
              <a:gd name="T16" fmla="*/ 2147483647 w 1621"/>
              <a:gd name="T17" fmla="*/ 2147483647 h 1056"/>
              <a:gd name="T18" fmla="*/ 0 w 1621"/>
              <a:gd name="T19" fmla="*/ 2147483647 h 1056"/>
              <a:gd name="T20" fmla="*/ 2147483647 w 1621"/>
              <a:gd name="T21" fmla="*/ 2147483647 h 1056"/>
              <a:gd name="T22" fmla="*/ 2147483647 w 1621"/>
              <a:gd name="T23" fmla="*/ 2147483647 h 1056"/>
              <a:gd name="T24" fmla="*/ 2147483647 w 1621"/>
              <a:gd name="T25" fmla="*/ 2147483647 h 1056"/>
              <a:gd name="T26" fmla="*/ 2147483647 w 1621"/>
              <a:gd name="T27" fmla="*/ 2147483647 h 1056"/>
              <a:gd name="T28" fmla="*/ 2147483647 w 1621"/>
              <a:gd name="T29" fmla="*/ 2147483647 h 1056"/>
              <a:gd name="T30" fmla="*/ 2147483647 w 1621"/>
              <a:gd name="T31" fmla="*/ 2147483647 h 1056"/>
              <a:gd name="T32" fmla="*/ 2147483647 w 1621"/>
              <a:gd name="T33" fmla="*/ 2147483647 h 1056"/>
              <a:gd name="T34" fmla="*/ 2147483647 w 1621"/>
              <a:gd name="T35" fmla="*/ 2147483647 h 1056"/>
              <a:gd name="T36" fmla="*/ 2147483647 w 1621"/>
              <a:gd name="T37" fmla="*/ 2147483647 h 1056"/>
              <a:gd name="T38" fmla="*/ 2147483647 w 1621"/>
              <a:gd name="T39" fmla="*/ 2147483647 h 1056"/>
              <a:gd name="T40" fmla="*/ 2147483647 w 1621"/>
              <a:gd name="T41" fmla="*/ 2147483647 h 1056"/>
              <a:gd name="T42" fmla="*/ 2147483647 w 1621"/>
              <a:gd name="T43" fmla="*/ 2147483647 h 1056"/>
              <a:gd name="T44" fmla="*/ 2147483647 w 1621"/>
              <a:gd name="T45" fmla="*/ 0 h 10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21" h="1056">
                <a:moveTo>
                  <a:pt x="1525" y="0"/>
                </a:moveTo>
                <a:lnTo>
                  <a:pt x="1381" y="144"/>
                </a:lnTo>
                <a:lnTo>
                  <a:pt x="1285" y="192"/>
                </a:lnTo>
                <a:lnTo>
                  <a:pt x="1093" y="240"/>
                </a:lnTo>
                <a:lnTo>
                  <a:pt x="901" y="288"/>
                </a:lnTo>
                <a:lnTo>
                  <a:pt x="709" y="384"/>
                </a:lnTo>
                <a:lnTo>
                  <a:pt x="469" y="480"/>
                </a:lnTo>
                <a:lnTo>
                  <a:pt x="229" y="576"/>
                </a:lnTo>
                <a:lnTo>
                  <a:pt x="133" y="624"/>
                </a:lnTo>
                <a:lnTo>
                  <a:pt x="0" y="824"/>
                </a:lnTo>
                <a:lnTo>
                  <a:pt x="9" y="892"/>
                </a:lnTo>
                <a:lnTo>
                  <a:pt x="43" y="1002"/>
                </a:lnTo>
                <a:lnTo>
                  <a:pt x="127" y="1036"/>
                </a:lnTo>
                <a:lnTo>
                  <a:pt x="181" y="1056"/>
                </a:lnTo>
                <a:lnTo>
                  <a:pt x="277" y="1008"/>
                </a:lnTo>
                <a:lnTo>
                  <a:pt x="565" y="864"/>
                </a:lnTo>
                <a:lnTo>
                  <a:pt x="853" y="816"/>
                </a:lnTo>
                <a:lnTo>
                  <a:pt x="1045" y="672"/>
                </a:lnTo>
                <a:lnTo>
                  <a:pt x="1333" y="528"/>
                </a:lnTo>
                <a:lnTo>
                  <a:pt x="1525" y="384"/>
                </a:lnTo>
                <a:lnTo>
                  <a:pt x="1621" y="288"/>
                </a:lnTo>
                <a:lnTo>
                  <a:pt x="1621" y="96"/>
                </a:lnTo>
                <a:lnTo>
                  <a:pt x="1525" y="0"/>
                </a:lnTo>
                <a:close/>
              </a:path>
            </a:pathLst>
          </a:custGeom>
          <a:solidFill>
            <a:srgbClr val="FFFF00">
              <a:alpha val="43137"/>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repeatCount="indefinite"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57-1,7">
            <a:extLst>
              <a:ext uri="{FF2B5EF4-FFF2-40B4-BE49-F238E27FC236}">
                <a16:creationId xmlns:a16="http://schemas.microsoft.com/office/drawing/2014/main" id="{8FDB2126-E768-40A0-B3E3-13AC09195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09600"/>
            <a:ext cx="845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6" name="Oval 15">
            <a:extLst>
              <a:ext uri="{FF2B5EF4-FFF2-40B4-BE49-F238E27FC236}">
                <a16:creationId xmlns:a16="http://schemas.microsoft.com/office/drawing/2014/main" id="{21F50FFB-5A29-41EE-87AD-32B091627BA4}"/>
              </a:ext>
            </a:extLst>
          </p:cNvPr>
          <p:cNvSpPr/>
          <p:nvPr/>
        </p:nvSpPr>
        <p:spPr>
          <a:xfrm>
            <a:off x="9525000" y="1600200"/>
            <a:ext cx="914400" cy="129540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a:extLst>
              <a:ext uri="{FF2B5EF4-FFF2-40B4-BE49-F238E27FC236}">
                <a16:creationId xmlns:a16="http://schemas.microsoft.com/office/drawing/2014/main" id="{0B4B4C30-746C-4CD8-89E6-A70C4231371F}"/>
              </a:ext>
            </a:extLst>
          </p:cNvPr>
          <p:cNvSpPr/>
          <p:nvPr/>
        </p:nvSpPr>
        <p:spPr>
          <a:xfrm>
            <a:off x="3505200" y="3962400"/>
            <a:ext cx="2387600" cy="106680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par>
                          <p:cTn id="11" fill="hold" nodeType="afterGroup">
                            <p:stCondLst>
                              <p:cond delay="500"/>
                            </p:stCondLst>
                            <p:childTnLst>
                              <p:par>
                                <p:cTn id="12" presetID="22" presetClass="emph" presetSubtype="0" repeatCount="indefinite" fill="hold" grpId="1" nodeType="afterEffect">
                                  <p:stCondLst>
                                    <p:cond delay="0"/>
                                  </p:stCondLst>
                                  <p:endCondLst>
                                    <p:cond evt="onNext" delay="0">
                                      <p:tgtEl>
                                        <p:sldTgt/>
                                      </p:tgtEl>
                                    </p:cond>
                                  </p:endCondLst>
                                  <p:childTnLst>
                                    <p:animClr clrSpc="hsl" dir="cw">
                                      <p:cBhvr override="childStyle">
                                        <p:cTn id="13" dur="500" fill="hold"/>
                                        <p:tgtEl>
                                          <p:spTgt spid="16"/>
                                        </p:tgtEl>
                                        <p:attrNameLst>
                                          <p:attrName>style.color</p:attrName>
                                        </p:attrNameLst>
                                      </p:cBhvr>
                                      <p:by>
                                        <p:hsl h="-7200000" s="0" l="0"/>
                                      </p:by>
                                    </p:animClr>
                                    <p:animClr clrSpc="hsl" dir="cw">
                                      <p:cBhvr>
                                        <p:cTn id="14" dur="500" fill="hold"/>
                                        <p:tgtEl>
                                          <p:spTgt spid="16"/>
                                        </p:tgtEl>
                                        <p:attrNameLst>
                                          <p:attrName>fillcolor</p:attrName>
                                        </p:attrNameLst>
                                      </p:cBhvr>
                                      <p:by>
                                        <p:hsl h="-7200000" s="0" l="0"/>
                                      </p:by>
                                    </p:animClr>
                                    <p:animClr clrSpc="hsl" dir="cw">
                                      <p:cBhvr>
                                        <p:cTn id="15" dur="500" fill="hold"/>
                                        <p:tgtEl>
                                          <p:spTgt spid="16"/>
                                        </p:tgtEl>
                                        <p:attrNameLst>
                                          <p:attrName>stroke.color</p:attrName>
                                        </p:attrNameLst>
                                      </p:cBhvr>
                                      <p:by>
                                        <p:hsl h="-7200000" s="0" l="0"/>
                                      </p:by>
                                    </p:animClr>
                                    <p:set>
                                      <p:cBhvr>
                                        <p:cTn id="16" dur="500" fill="hold"/>
                                        <p:tgtEl>
                                          <p:spTgt spid="16"/>
                                        </p:tgtEl>
                                        <p:attrNameLst>
                                          <p:attrName>fill.type</p:attrName>
                                        </p:attrNameLst>
                                      </p:cBhvr>
                                      <p:to>
                                        <p:strVal val="solid"/>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nodeType="afterGroup">
                            <p:stCondLst>
                              <p:cond delay="1000"/>
                            </p:stCondLst>
                            <p:childTnLst>
                              <p:par>
                                <p:cTn id="21" presetID="22" presetClass="emph" presetSubtype="0" repeatCount="indefinite" fill="hold" grpId="1" nodeType="afterEffect">
                                  <p:stCondLst>
                                    <p:cond delay="0"/>
                                  </p:stCondLst>
                                  <p:childTnLst>
                                    <p:animClr clrSpc="hsl" dir="cw">
                                      <p:cBhvr override="childStyle">
                                        <p:cTn id="22" dur="500" fill="hold"/>
                                        <p:tgtEl>
                                          <p:spTgt spid="17"/>
                                        </p:tgtEl>
                                        <p:attrNameLst>
                                          <p:attrName>style.color</p:attrName>
                                        </p:attrNameLst>
                                      </p:cBhvr>
                                      <p:by>
                                        <p:hsl h="-7200000" s="0" l="0"/>
                                      </p:by>
                                    </p:animClr>
                                    <p:animClr clrSpc="hsl" dir="cw">
                                      <p:cBhvr>
                                        <p:cTn id="23" dur="500" fill="hold"/>
                                        <p:tgtEl>
                                          <p:spTgt spid="17"/>
                                        </p:tgtEl>
                                        <p:attrNameLst>
                                          <p:attrName>fillcolor</p:attrName>
                                        </p:attrNameLst>
                                      </p:cBhvr>
                                      <p:by>
                                        <p:hsl h="-7200000" s="0" l="0"/>
                                      </p:by>
                                    </p:animClr>
                                    <p:animClr clrSpc="hsl" dir="cw">
                                      <p:cBhvr>
                                        <p:cTn id="24" dur="500" fill="hold"/>
                                        <p:tgtEl>
                                          <p:spTgt spid="17"/>
                                        </p:tgtEl>
                                        <p:attrNameLst>
                                          <p:attrName>stroke.color</p:attrName>
                                        </p:attrNameLst>
                                      </p:cBhvr>
                                      <p:by>
                                        <p:hsl h="-7200000" s="0" l="0"/>
                                      </p:by>
                                    </p:animClr>
                                    <p:set>
                                      <p:cBhvr>
                                        <p:cTn id="25" dur="5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E34D71-EC2C-4EC7-AE51-D949F36BE08E}"/>
              </a:ext>
            </a:extLst>
          </p:cNvPr>
          <p:cNvSpPr/>
          <p:nvPr/>
        </p:nvSpPr>
        <p:spPr>
          <a:xfrm>
            <a:off x="914400" y="990600"/>
            <a:ext cx="10060965" cy="2862322"/>
          </a:xfrm>
          <a:prstGeom prst="rect">
            <a:avLst/>
          </a:prstGeom>
          <a:noFill/>
        </p:spPr>
        <p:txBody>
          <a:bodyPr>
            <a:spAutoFit/>
          </a:bodyPr>
          <a:lstStyle/>
          <a:p>
            <a:pPr algn="ctr">
              <a:defRPr/>
            </a:pPr>
            <a:r>
              <a:rPr lang="en-US" sz="6000" b="1">
                <a:ln w="9525">
                  <a:solidFill>
                    <a:srgbClr val="FFFFFF"/>
                  </a:solidFill>
                  <a:prstDash val="solid"/>
                </a:ln>
                <a:solidFill>
                  <a:srgbClr val="FF0000"/>
                </a:solidFill>
                <a:effectLst>
                  <a:outerShdw blurRad="12700" dist="38100" dir="2700000" algn="tl" rotWithShape="0">
                    <a:srgbClr val="DAEDEF">
                      <a:lumMod val="60000"/>
                      <a:lumOff val="40000"/>
                    </a:srgbClr>
                  </a:outerShdw>
                </a:effectLst>
              </a:rPr>
              <a:t>Thảo luận nhóm 5 phút</a:t>
            </a:r>
          </a:p>
          <a:p>
            <a:pPr algn="just">
              <a:defRPr/>
            </a:pPr>
            <a:r>
              <a:rPr lang="en-US" sz="6000" b="1">
                <a:ln w="9525">
                  <a:solidFill>
                    <a:srgbClr val="FFFFFF"/>
                  </a:solidFill>
                  <a:prstDash val="solid"/>
                </a:ln>
                <a:effectLst>
                  <a:outerShdw blurRad="12700" dist="38100" dir="2700000" algn="tl" rotWithShape="0">
                    <a:srgbClr val="DAEDEF">
                      <a:lumMod val="60000"/>
                      <a:lumOff val="40000"/>
                    </a:srgbClr>
                  </a:outerShdw>
                </a:effectLst>
              </a:rPr>
              <a:t>Hoàn thành sơ đồ sau với những gợi ý đã cho</a:t>
            </a:r>
            <a:endParaRPr lang="en-US" sz="6000" b="1" dirty="0">
              <a:ln w="9525">
                <a:solidFill>
                  <a:srgbClr val="FFFFFF"/>
                </a:solidFill>
                <a:prstDash val="solid"/>
              </a:ln>
              <a:effectLst>
                <a:outerShdw blurRad="12700" dist="38100" dir="2700000" algn="tl" rotWithShape="0">
                  <a:srgbClr val="DAEDEF">
                    <a:lumMod val="60000"/>
                    <a:lumOff val="40000"/>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72908538-0FC5-4573-A537-28A09FA32D7C}"/>
              </a:ext>
            </a:extLst>
          </p:cNvPr>
          <p:cNvSpPr txBox="1">
            <a:spLocks noChangeArrowheads="1"/>
          </p:cNvSpPr>
          <p:nvPr/>
        </p:nvSpPr>
        <p:spPr bwMode="auto">
          <a:xfrm>
            <a:off x="0" y="0"/>
            <a:ext cx="304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b="1">
                <a:latin typeface="Times New Roman" panose="02020603050405020304" pitchFamily="18" charset="0"/>
                <a:cs typeface="Times New Roman" panose="02020603050405020304" pitchFamily="18" charset="0"/>
              </a:rPr>
              <a:t>Khi đường huyết</a:t>
            </a:r>
          </a:p>
          <a:p>
            <a:pPr eaLnBrk="1" hangingPunct="1"/>
            <a:r>
              <a:rPr lang="en-US" altLang="en-US" sz="2200" b="1">
                <a:latin typeface="Times New Roman" panose="02020603050405020304" pitchFamily="18" charset="0"/>
                <a:cs typeface="Times New Roman" panose="02020603050405020304" pitchFamily="18" charset="0"/>
              </a:rPr>
              <a:t>Sau bữa ăn</a:t>
            </a:r>
          </a:p>
        </p:txBody>
      </p:sp>
      <p:sp>
        <p:nvSpPr>
          <p:cNvPr id="8195" name="Text Box 3">
            <a:extLst>
              <a:ext uri="{FF2B5EF4-FFF2-40B4-BE49-F238E27FC236}">
                <a16:creationId xmlns:a16="http://schemas.microsoft.com/office/drawing/2014/main" id="{A34C0C8B-B664-4875-B578-E8CDDEDEB8DE}"/>
              </a:ext>
            </a:extLst>
          </p:cNvPr>
          <p:cNvSpPr txBox="1">
            <a:spLocks noChangeArrowheads="1"/>
          </p:cNvSpPr>
          <p:nvPr/>
        </p:nvSpPr>
        <p:spPr bwMode="auto">
          <a:xfrm>
            <a:off x="6908800" y="0"/>
            <a:ext cx="35766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b="1">
                <a:solidFill>
                  <a:srgbClr val="FF0000"/>
                </a:solidFill>
                <a:latin typeface="Times New Roman" panose="02020603050405020304" pitchFamily="18" charset="0"/>
                <a:cs typeface="Times New Roman" panose="02020603050405020304" pitchFamily="18" charset="0"/>
              </a:rPr>
              <a:t>Khi đường huyết</a:t>
            </a:r>
          </a:p>
          <a:p>
            <a:pPr eaLnBrk="1" hangingPunct="1"/>
            <a:r>
              <a:rPr lang="en-US" altLang="en-US" sz="2200" b="1">
                <a:solidFill>
                  <a:srgbClr val="FF0000"/>
                </a:solidFill>
                <a:latin typeface="Times New Roman" panose="02020603050405020304" pitchFamily="18" charset="0"/>
                <a:cs typeface="Times New Roman" panose="02020603050405020304" pitchFamily="18" charset="0"/>
              </a:rPr>
              <a:t>Xa bữa ăn, cơ thể hoạt động</a:t>
            </a:r>
          </a:p>
        </p:txBody>
      </p:sp>
      <p:sp>
        <p:nvSpPr>
          <p:cNvPr id="8196" name="Rectangle 4">
            <a:extLst>
              <a:ext uri="{FF2B5EF4-FFF2-40B4-BE49-F238E27FC236}">
                <a16:creationId xmlns:a16="http://schemas.microsoft.com/office/drawing/2014/main" id="{1D087F0F-7AC8-4ABB-886F-D9531E1B4F1D}"/>
              </a:ext>
            </a:extLst>
          </p:cNvPr>
          <p:cNvSpPr>
            <a:spLocks noChangeArrowheads="1"/>
          </p:cNvSpPr>
          <p:nvPr/>
        </p:nvSpPr>
        <p:spPr bwMode="auto">
          <a:xfrm>
            <a:off x="3149600" y="1447800"/>
            <a:ext cx="2844800" cy="990600"/>
          </a:xfrm>
          <a:prstGeom prst="rect">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Times New Roman" panose="02020603050405020304" pitchFamily="18" charset="0"/>
              </a:rPr>
              <a:t>……3……..</a:t>
            </a:r>
            <a:endParaRPr lang="el-GR" altLang="en-US" sz="2400" b="1">
              <a:latin typeface="Times New Roman" panose="02020603050405020304" pitchFamily="18" charset="0"/>
              <a:cs typeface="Times New Roman" panose="02020603050405020304" pitchFamily="18" charset="0"/>
            </a:endParaRPr>
          </a:p>
        </p:txBody>
      </p:sp>
      <p:sp>
        <p:nvSpPr>
          <p:cNvPr id="8197" name="Rectangle 5">
            <a:extLst>
              <a:ext uri="{FF2B5EF4-FFF2-40B4-BE49-F238E27FC236}">
                <a16:creationId xmlns:a16="http://schemas.microsoft.com/office/drawing/2014/main" id="{A9EE1EC3-145B-42EE-B2A1-786CDC3C94C2}"/>
              </a:ext>
            </a:extLst>
          </p:cNvPr>
          <p:cNvSpPr>
            <a:spLocks noChangeArrowheads="1"/>
          </p:cNvSpPr>
          <p:nvPr/>
        </p:nvSpPr>
        <p:spPr bwMode="auto">
          <a:xfrm>
            <a:off x="5994400" y="1447800"/>
            <a:ext cx="2743200" cy="990600"/>
          </a:xfrm>
          <a:prstGeom prst="rect">
            <a:avLst/>
          </a:prstGeom>
          <a:solidFill>
            <a:srgbClr val="CCFF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Times New Roman" panose="02020603050405020304" pitchFamily="18" charset="0"/>
              </a:rPr>
              <a:t>……4……..</a:t>
            </a:r>
            <a:endParaRPr lang="el-GR" altLang="en-US" sz="2400" b="1">
              <a:latin typeface="Times New Roman" panose="02020603050405020304" pitchFamily="18" charset="0"/>
              <a:cs typeface="Times New Roman" panose="02020603050405020304" pitchFamily="18" charset="0"/>
            </a:endParaRPr>
          </a:p>
        </p:txBody>
      </p:sp>
      <p:sp>
        <p:nvSpPr>
          <p:cNvPr id="8198" name="Rectangle 6">
            <a:extLst>
              <a:ext uri="{FF2B5EF4-FFF2-40B4-BE49-F238E27FC236}">
                <a16:creationId xmlns:a16="http://schemas.microsoft.com/office/drawing/2014/main" id="{03E829FA-7728-4170-8A56-19F698E61F12}"/>
              </a:ext>
            </a:extLst>
          </p:cNvPr>
          <p:cNvSpPr>
            <a:spLocks noChangeArrowheads="1"/>
          </p:cNvSpPr>
          <p:nvPr/>
        </p:nvSpPr>
        <p:spPr bwMode="auto">
          <a:xfrm>
            <a:off x="5181600" y="1447800"/>
            <a:ext cx="1625600" cy="381000"/>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chemeClr val="bg1"/>
                </a:solidFill>
                <a:latin typeface="Times New Roman" panose="02020603050405020304" pitchFamily="18" charset="0"/>
                <a:cs typeface="Times New Roman" panose="02020603050405020304" pitchFamily="18" charset="0"/>
              </a:rPr>
              <a:t>Đảo tụy</a:t>
            </a:r>
          </a:p>
        </p:txBody>
      </p:sp>
      <p:sp>
        <p:nvSpPr>
          <p:cNvPr id="8199" name="Rectangle 7">
            <a:extLst>
              <a:ext uri="{FF2B5EF4-FFF2-40B4-BE49-F238E27FC236}">
                <a16:creationId xmlns:a16="http://schemas.microsoft.com/office/drawing/2014/main" id="{9A6914F4-6330-4840-964A-5A969E24A198}"/>
              </a:ext>
            </a:extLst>
          </p:cNvPr>
          <p:cNvSpPr>
            <a:spLocks noChangeArrowheads="1"/>
          </p:cNvSpPr>
          <p:nvPr/>
        </p:nvSpPr>
        <p:spPr bwMode="auto">
          <a:xfrm>
            <a:off x="3149600" y="3429000"/>
            <a:ext cx="2133600" cy="381000"/>
          </a:xfrm>
          <a:prstGeom prst="rect">
            <a:avLst/>
          </a:prstGeom>
          <a:solidFill>
            <a:srgbClr val="FF99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vi-VN" altLang="en-US" sz="2800">
              <a:latin typeface=".VnTime" pitchFamily="34" charset="0"/>
            </a:endParaRPr>
          </a:p>
        </p:txBody>
      </p:sp>
      <p:sp>
        <p:nvSpPr>
          <p:cNvPr id="8200" name="Rectangle 8">
            <a:extLst>
              <a:ext uri="{FF2B5EF4-FFF2-40B4-BE49-F238E27FC236}">
                <a16:creationId xmlns:a16="http://schemas.microsoft.com/office/drawing/2014/main" id="{2AA154BE-3B76-48B7-9808-387CB05443AF}"/>
              </a:ext>
            </a:extLst>
          </p:cNvPr>
          <p:cNvSpPr>
            <a:spLocks noChangeArrowheads="1"/>
          </p:cNvSpPr>
          <p:nvPr/>
        </p:nvSpPr>
        <p:spPr bwMode="auto">
          <a:xfrm>
            <a:off x="6807200" y="3429000"/>
            <a:ext cx="1828800" cy="381000"/>
          </a:xfrm>
          <a:prstGeom prst="rect">
            <a:avLst/>
          </a:prstGeom>
          <a:solidFill>
            <a:srgbClr val="CC99FF"/>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vi-VN" altLang="en-US" sz="2400">
              <a:latin typeface="Times New Roman" panose="02020603050405020304" pitchFamily="18" charset="0"/>
              <a:cs typeface="Times New Roman" panose="02020603050405020304" pitchFamily="18" charset="0"/>
            </a:endParaRPr>
          </a:p>
        </p:txBody>
      </p:sp>
      <p:sp>
        <p:nvSpPr>
          <p:cNvPr id="8201" name="Rectangle 9">
            <a:extLst>
              <a:ext uri="{FF2B5EF4-FFF2-40B4-BE49-F238E27FC236}">
                <a16:creationId xmlns:a16="http://schemas.microsoft.com/office/drawing/2014/main" id="{F376D3DC-1E9E-4F31-B3C8-6811C180079E}"/>
              </a:ext>
            </a:extLst>
          </p:cNvPr>
          <p:cNvSpPr>
            <a:spLocks noChangeArrowheads="1"/>
          </p:cNvSpPr>
          <p:nvPr/>
        </p:nvSpPr>
        <p:spPr bwMode="auto">
          <a:xfrm>
            <a:off x="1320800" y="4724400"/>
            <a:ext cx="2032000" cy="381000"/>
          </a:xfrm>
          <a:prstGeom prst="rect">
            <a:avLst/>
          </a:prstGeom>
          <a:solidFill>
            <a:srgbClr val="008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chemeClr val="bg1"/>
                </a:solidFill>
                <a:latin typeface="Times New Roman" panose="02020603050405020304" pitchFamily="18" charset="0"/>
                <a:cs typeface="Times New Roman" panose="02020603050405020304" pitchFamily="18" charset="0"/>
              </a:rPr>
              <a:t>……7……</a:t>
            </a:r>
          </a:p>
        </p:txBody>
      </p:sp>
      <p:sp>
        <p:nvSpPr>
          <p:cNvPr id="8202" name="Rectangle 10">
            <a:extLst>
              <a:ext uri="{FF2B5EF4-FFF2-40B4-BE49-F238E27FC236}">
                <a16:creationId xmlns:a16="http://schemas.microsoft.com/office/drawing/2014/main" id="{04613960-5A79-4F07-8737-8DF628347029}"/>
              </a:ext>
            </a:extLst>
          </p:cNvPr>
          <p:cNvSpPr>
            <a:spLocks noChangeArrowheads="1"/>
          </p:cNvSpPr>
          <p:nvPr/>
        </p:nvSpPr>
        <p:spPr bwMode="auto">
          <a:xfrm>
            <a:off x="5080000" y="4724400"/>
            <a:ext cx="1828800" cy="381000"/>
          </a:xfrm>
          <a:prstGeom prst="rect">
            <a:avLst/>
          </a:prstGeom>
          <a:solidFill>
            <a:srgbClr val="FF99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vi-VN" altLang="en-US" sz="2400">
              <a:latin typeface=".VnTime" pitchFamily="34" charset="0"/>
            </a:endParaRPr>
          </a:p>
        </p:txBody>
      </p:sp>
      <p:sp>
        <p:nvSpPr>
          <p:cNvPr id="8203" name="Rectangle 11">
            <a:extLst>
              <a:ext uri="{FF2B5EF4-FFF2-40B4-BE49-F238E27FC236}">
                <a16:creationId xmlns:a16="http://schemas.microsoft.com/office/drawing/2014/main" id="{CC72E18F-7336-4ADC-B6A7-AE2304C60752}"/>
              </a:ext>
            </a:extLst>
          </p:cNvPr>
          <p:cNvSpPr>
            <a:spLocks noChangeArrowheads="1"/>
          </p:cNvSpPr>
          <p:nvPr/>
        </p:nvSpPr>
        <p:spPr bwMode="auto">
          <a:xfrm>
            <a:off x="8534400" y="4724400"/>
            <a:ext cx="2032000" cy="381000"/>
          </a:xfrm>
          <a:prstGeom prst="rect">
            <a:avLst/>
          </a:prstGeom>
          <a:solidFill>
            <a:srgbClr val="008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FFFFFF"/>
                </a:solidFill>
                <a:latin typeface="Times New Roman" panose="02020603050405020304" pitchFamily="18" charset="0"/>
                <a:cs typeface="Times New Roman" panose="02020603050405020304" pitchFamily="18" charset="0"/>
              </a:rPr>
              <a:t>……9……</a:t>
            </a:r>
          </a:p>
        </p:txBody>
      </p:sp>
      <p:sp>
        <p:nvSpPr>
          <p:cNvPr id="50188" name="Text Box 12">
            <a:extLst>
              <a:ext uri="{FF2B5EF4-FFF2-40B4-BE49-F238E27FC236}">
                <a16:creationId xmlns:a16="http://schemas.microsoft.com/office/drawing/2014/main" id="{DE90BBD9-D965-45C5-9114-0BB946BA0CFB}"/>
              </a:ext>
            </a:extLst>
          </p:cNvPr>
          <p:cNvSpPr txBox="1">
            <a:spLocks noChangeArrowheads="1"/>
          </p:cNvSpPr>
          <p:nvPr/>
        </p:nvSpPr>
        <p:spPr bwMode="auto">
          <a:xfrm>
            <a:off x="2438400" y="5410200"/>
            <a:ext cx="3962400" cy="708025"/>
          </a:xfrm>
          <a:prstGeom prst="rect">
            <a:avLst/>
          </a:prstGeom>
          <a:noFill/>
          <a:ln w="9525">
            <a:noFill/>
            <a:miter lim="800000"/>
            <a:headEnd/>
            <a:tailEnd/>
          </a:ln>
          <a:effectLst/>
        </p:spPr>
        <p:txBody>
          <a:bodyPr>
            <a:spAutoFit/>
          </a:bodyPr>
          <a:lstStyle/>
          <a:p>
            <a:pPr>
              <a:defRPr/>
            </a:pPr>
            <a:r>
              <a:rPr lang="en-US" sz="2000" b="1">
                <a:effectLst>
                  <a:outerShdw blurRad="38100" dist="38100" dir="2700000" algn="tl">
                    <a:srgbClr val="C0C0C0"/>
                  </a:outerShdw>
                </a:effectLst>
                <a:latin typeface="Times New Roman" pitchFamily="18" charset="0"/>
                <a:cs typeface="Times New Roman" pitchFamily="18" charset="0"/>
              </a:rPr>
              <a:t>Đường huyết giảm xuống mức bình thường</a:t>
            </a:r>
            <a:endParaRPr lang="en-US" sz="2000" b="1" dirty="0">
              <a:effectLst>
                <a:outerShdw blurRad="38100" dist="38100" dir="2700000" algn="tl">
                  <a:srgbClr val="C0C0C0"/>
                </a:outerShdw>
              </a:effectLst>
              <a:latin typeface="Times New Roman" pitchFamily="18" charset="0"/>
              <a:cs typeface="Times New Roman" pitchFamily="18" charset="0"/>
            </a:endParaRPr>
          </a:p>
        </p:txBody>
      </p:sp>
      <p:sp>
        <p:nvSpPr>
          <p:cNvPr id="8205" name="AutoShape 13">
            <a:extLst>
              <a:ext uri="{FF2B5EF4-FFF2-40B4-BE49-F238E27FC236}">
                <a16:creationId xmlns:a16="http://schemas.microsoft.com/office/drawing/2014/main" id="{FF0154E9-B820-4AA1-8E3C-4AFD5A514EBF}"/>
              </a:ext>
            </a:extLst>
          </p:cNvPr>
          <p:cNvSpPr>
            <a:spLocks/>
          </p:cNvSpPr>
          <p:nvPr/>
        </p:nvSpPr>
        <p:spPr bwMode="auto">
          <a:xfrm rot="-5400000">
            <a:off x="4051300" y="3670300"/>
            <a:ext cx="228600" cy="3251200"/>
          </a:xfrm>
          <a:prstGeom prst="leftBrace">
            <a:avLst>
              <a:gd name="adj1" fmla="val 88889"/>
              <a:gd name="adj2" fmla="val 4986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8206" name="AutoShape 14">
            <a:extLst>
              <a:ext uri="{FF2B5EF4-FFF2-40B4-BE49-F238E27FC236}">
                <a16:creationId xmlns:a16="http://schemas.microsoft.com/office/drawing/2014/main" id="{83C0F03E-758C-4D92-8404-5FD8003E735A}"/>
              </a:ext>
            </a:extLst>
          </p:cNvPr>
          <p:cNvSpPr>
            <a:spLocks/>
          </p:cNvSpPr>
          <p:nvPr/>
        </p:nvSpPr>
        <p:spPr bwMode="auto">
          <a:xfrm rot="5400000">
            <a:off x="7810500" y="3568700"/>
            <a:ext cx="228600" cy="3454400"/>
          </a:xfrm>
          <a:prstGeom prst="rightBrace">
            <a:avLst>
              <a:gd name="adj1" fmla="val 9444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50191" name="Text Box 15">
            <a:extLst>
              <a:ext uri="{FF2B5EF4-FFF2-40B4-BE49-F238E27FC236}">
                <a16:creationId xmlns:a16="http://schemas.microsoft.com/office/drawing/2014/main" id="{5388B1A2-197D-4E12-B97B-9B374B5B9A10}"/>
              </a:ext>
            </a:extLst>
          </p:cNvPr>
          <p:cNvSpPr txBox="1">
            <a:spLocks noChangeArrowheads="1"/>
          </p:cNvSpPr>
          <p:nvPr/>
        </p:nvSpPr>
        <p:spPr bwMode="auto">
          <a:xfrm>
            <a:off x="6502400" y="5410200"/>
            <a:ext cx="3556000" cy="701675"/>
          </a:xfrm>
          <a:prstGeom prst="rect">
            <a:avLst/>
          </a:prstGeom>
          <a:noFill/>
          <a:ln w="9525">
            <a:noFill/>
            <a:miter lim="800000"/>
            <a:headEnd/>
            <a:tailEnd/>
          </a:ln>
          <a:effectLst/>
        </p:spPr>
        <p:txBody>
          <a:bodyPr>
            <a:spAutoFit/>
          </a:bodyPr>
          <a:lstStyle/>
          <a:p>
            <a:pPr>
              <a:defRPr/>
            </a:pPr>
            <a:r>
              <a:rPr lang="en-US" sz="2000" b="1">
                <a:solidFill>
                  <a:srgbClr val="000000"/>
                </a:solidFill>
                <a:effectLst>
                  <a:outerShdw blurRad="38100" dist="38100" dir="2700000" algn="tl">
                    <a:srgbClr val="C0C0C0"/>
                  </a:outerShdw>
                </a:effectLst>
                <a:latin typeface="Times New Roman" pitchFamily="18" charset="0"/>
                <a:cs typeface="Times New Roman" pitchFamily="18" charset="0"/>
              </a:rPr>
              <a:t>Đường huyết tăng lên mức bình thường</a:t>
            </a:r>
            <a:endParaRPr lang="en-US" sz="20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
        <p:nvSpPr>
          <p:cNvPr id="8208" name="Line 16">
            <a:extLst>
              <a:ext uri="{FF2B5EF4-FFF2-40B4-BE49-F238E27FC236}">
                <a16:creationId xmlns:a16="http://schemas.microsoft.com/office/drawing/2014/main" id="{71070CB4-9F65-4C87-9691-89CC3A0C6FE9}"/>
              </a:ext>
            </a:extLst>
          </p:cNvPr>
          <p:cNvSpPr>
            <a:spLocks noChangeShapeType="1"/>
          </p:cNvSpPr>
          <p:nvPr/>
        </p:nvSpPr>
        <p:spPr bwMode="auto">
          <a:xfrm flipH="1">
            <a:off x="711200" y="5791200"/>
            <a:ext cx="172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9" name="Line 17">
            <a:extLst>
              <a:ext uri="{FF2B5EF4-FFF2-40B4-BE49-F238E27FC236}">
                <a16:creationId xmlns:a16="http://schemas.microsoft.com/office/drawing/2014/main" id="{7A8CE075-8A40-41EC-BFA0-ECE0E6ED99F8}"/>
              </a:ext>
            </a:extLst>
          </p:cNvPr>
          <p:cNvSpPr>
            <a:spLocks noChangeShapeType="1"/>
          </p:cNvSpPr>
          <p:nvPr/>
        </p:nvSpPr>
        <p:spPr bwMode="auto">
          <a:xfrm flipV="1">
            <a:off x="711200" y="1828800"/>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0" name="Line 18">
            <a:extLst>
              <a:ext uri="{FF2B5EF4-FFF2-40B4-BE49-F238E27FC236}">
                <a16:creationId xmlns:a16="http://schemas.microsoft.com/office/drawing/2014/main" id="{388B5830-6BAF-4812-8E2C-910CE8E9A9BE}"/>
              </a:ext>
            </a:extLst>
          </p:cNvPr>
          <p:cNvSpPr>
            <a:spLocks noChangeShapeType="1"/>
          </p:cNvSpPr>
          <p:nvPr/>
        </p:nvSpPr>
        <p:spPr bwMode="auto">
          <a:xfrm>
            <a:off x="711200" y="1828800"/>
            <a:ext cx="2438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1" name="Line 19">
            <a:extLst>
              <a:ext uri="{FF2B5EF4-FFF2-40B4-BE49-F238E27FC236}">
                <a16:creationId xmlns:a16="http://schemas.microsoft.com/office/drawing/2014/main" id="{A3528714-EAC1-45E5-844A-E6467021359B}"/>
              </a:ext>
            </a:extLst>
          </p:cNvPr>
          <p:cNvSpPr>
            <a:spLocks noChangeShapeType="1"/>
          </p:cNvSpPr>
          <p:nvPr/>
        </p:nvSpPr>
        <p:spPr bwMode="auto">
          <a:xfrm>
            <a:off x="9652000" y="5791200"/>
            <a:ext cx="203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2" name="Line 20">
            <a:extLst>
              <a:ext uri="{FF2B5EF4-FFF2-40B4-BE49-F238E27FC236}">
                <a16:creationId xmlns:a16="http://schemas.microsoft.com/office/drawing/2014/main" id="{162EEBCD-3F18-4EB4-8ECC-FB1C30A1342E}"/>
              </a:ext>
            </a:extLst>
          </p:cNvPr>
          <p:cNvSpPr>
            <a:spLocks noChangeShapeType="1"/>
          </p:cNvSpPr>
          <p:nvPr/>
        </p:nvSpPr>
        <p:spPr bwMode="auto">
          <a:xfrm flipV="1">
            <a:off x="11684000" y="1828800"/>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Line 21">
            <a:extLst>
              <a:ext uri="{FF2B5EF4-FFF2-40B4-BE49-F238E27FC236}">
                <a16:creationId xmlns:a16="http://schemas.microsoft.com/office/drawing/2014/main" id="{780C4401-DDC3-486E-83C9-35E7C739B811}"/>
              </a:ext>
            </a:extLst>
          </p:cNvPr>
          <p:cNvSpPr>
            <a:spLocks noChangeShapeType="1"/>
          </p:cNvSpPr>
          <p:nvPr/>
        </p:nvSpPr>
        <p:spPr bwMode="auto">
          <a:xfrm flipH="1">
            <a:off x="8737600" y="1828800"/>
            <a:ext cx="2946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4" name="Line 22">
            <a:extLst>
              <a:ext uri="{FF2B5EF4-FFF2-40B4-BE49-F238E27FC236}">
                <a16:creationId xmlns:a16="http://schemas.microsoft.com/office/drawing/2014/main" id="{94BB45F4-FFD3-4FBD-9EE2-BBE2513EEFAF}"/>
              </a:ext>
            </a:extLst>
          </p:cNvPr>
          <p:cNvSpPr>
            <a:spLocks noChangeShapeType="1"/>
          </p:cNvSpPr>
          <p:nvPr/>
        </p:nvSpPr>
        <p:spPr bwMode="auto">
          <a:xfrm>
            <a:off x="3352800" y="4876800"/>
            <a:ext cx="172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5" name="Line 23">
            <a:extLst>
              <a:ext uri="{FF2B5EF4-FFF2-40B4-BE49-F238E27FC236}">
                <a16:creationId xmlns:a16="http://schemas.microsoft.com/office/drawing/2014/main" id="{D0990A4E-5B3F-41DC-9B81-A76D98D5C363}"/>
              </a:ext>
            </a:extLst>
          </p:cNvPr>
          <p:cNvSpPr>
            <a:spLocks noChangeShapeType="1"/>
          </p:cNvSpPr>
          <p:nvPr/>
        </p:nvSpPr>
        <p:spPr bwMode="auto">
          <a:xfrm>
            <a:off x="6908800" y="4953000"/>
            <a:ext cx="1625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6" name="Line 24">
            <a:extLst>
              <a:ext uri="{FF2B5EF4-FFF2-40B4-BE49-F238E27FC236}">
                <a16:creationId xmlns:a16="http://schemas.microsoft.com/office/drawing/2014/main" id="{38C3FFB1-1322-4695-B896-E16455ADE758}"/>
              </a:ext>
            </a:extLst>
          </p:cNvPr>
          <p:cNvSpPr>
            <a:spLocks noChangeShapeType="1"/>
          </p:cNvSpPr>
          <p:nvPr/>
        </p:nvSpPr>
        <p:spPr bwMode="auto">
          <a:xfrm>
            <a:off x="4267200" y="3810000"/>
            <a:ext cx="0" cy="1066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7" name="Line 25">
            <a:extLst>
              <a:ext uri="{FF2B5EF4-FFF2-40B4-BE49-F238E27FC236}">
                <a16:creationId xmlns:a16="http://schemas.microsoft.com/office/drawing/2014/main" id="{3380F126-0CBA-4043-9DCE-58BD47237EF9}"/>
              </a:ext>
            </a:extLst>
          </p:cNvPr>
          <p:cNvSpPr>
            <a:spLocks noChangeShapeType="1"/>
          </p:cNvSpPr>
          <p:nvPr/>
        </p:nvSpPr>
        <p:spPr bwMode="auto">
          <a:xfrm>
            <a:off x="7721600" y="3810000"/>
            <a:ext cx="0" cy="1143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8" name="Line 26">
            <a:extLst>
              <a:ext uri="{FF2B5EF4-FFF2-40B4-BE49-F238E27FC236}">
                <a16:creationId xmlns:a16="http://schemas.microsoft.com/office/drawing/2014/main" id="{E2F00F3D-C085-43B5-98B3-CC3F3846E047}"/>
              </a:ext>
            </a:extLst>
          </p:cNvPr>
          <p:cNvSpPr>
            <a:spLocks noChangeShapeType="1"/>
          </p:cNvSpPr>
          <p:nvPr/>
        </p:nvSpPr>
        <p:spPr bwMode="auto">
          <a:xfrm>
            <a:off x="4267200" y="2438400"/>
            <a:ext cx="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9" name="Line 27">
            <a:extLst>
              <a:ext uri="{FF2B5EF4-FFF2-40B4-BE49-F238E27FC236}">
                <a16:creationId xmlns:a16="http://schemas.microsoft.com/office/drawing/2014/main" id="{F0837CB8-E4BE-4125-96CD-68E0E16D0C2B}"/>
              </a:ext>
            </a:extLst>
          </p:cNvPr>
          <p:cNvSpPr>
            <a:spLocks noChangeShapeType="1"/>
          </p:cNvSpPr>
          <p:nvPr/>
        </p:nvSpPr>
        <p:spPr bwMode="auto">
          <a:xfrm>
            <a:off x="7721600" y="25146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20" name="Line 28">
            <a:extLst>
              <a:ext uri="{FF2B5EF4-FFF2-40B4-BE49-F238E27FC236}">
                <a16:creationId xmlns:a16="http://schemas.microsoft.com/office/drawing/2014/main" id="{A5D261E3-9A83-4B9E-BFEB-B6E4D769931C}"/>
              </a:ext>
            </a:extLst>
          </p:cNvPr>
          <p:cNvSpPr>
            <a:spLocks noChangeShapeType="1"/>
          </p:cNvSpPr>
          <p:nvPr/>
        </p:nvSpPr>
        <p:spPr bwMode="auto">
          <a:xfrm>
            <a:off x="3048000" y="762000"/>
            <a:ext cx="14224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21" name="Line 29">
            <a:extLst>
              <a:ext uri="{FF2B5EF4-FFF2-40B4-BE49-F238E27FC236}">
                <a16:creationId xmlns:a16="http://schemas.microsoft.com/office/drawing/2014/main" id="{46C6EC18-5B5B-4FAE-8DEA-71CB4F4CC2B7}"/>
              </a:ext>
            </a:extLst>
          </p:cNvPr>
          <p:cNvSpPr>
            <a:spLocks noChangeShapeType="1"/>
          </p:cNvSpPr>
          <p:nvPr/>
        </p:nvSpPr>
        <p:spPr bwMode="auto">
          <a:xfrm flipH="1">
            <a:off x="7315200" y="762000"/>
            <a:ext cx="1117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22" name="Oval 30">
            <a:extLst>
              <a:ext uri="{FF2B5EF4-FFF2-40B4-BE49-F238E27FC236}">
                <a16:creationId xmlns:a16="http://schemas.microsoft.com/office/drawing/2014/main" id="{B66C4BF9-2FA0-42A0-995D-1C043F44A7F0}"/>
              </a:ext>
            </a:extLst>
          </p:cNvPr>
          <p:cNvSpPr>
            <a:spLocks noChangeArrowheads="1"/>
          </p:cNvSpPr>
          <p:nvPr/>
        </p:nvSpPr>
        <p:spPr bwMode="auto">
          <a:xfrm>
            <a:off x="508000" y="6019800"/>
            <a:ext cx="508000" cy="3810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latin typeface=".VnTime" pitchFamily="34" charset="0"/>
              </a:rPr>
              <a:t>+</a:t>
            </a:r>
          </a:p>
        </p:txBody>
      </p:sp>
      <p:sp>
        <p:nvSpPr>
          <p:cNvPr id="8223" name="Text Box 31">
            <a:extLst>
              <a:ext uri="{FF2B5EF4-FFF2-40B4-BE49-F238E27FC236}">
                <a16:creationId xmlns:a16="http://schemas.microsoft.com/office/drawing/2014/main" id="{7E7A8459-6991-4E9C-B7BF-8D17A72AC596}"/>
              </a:ext>
            </a:extLst>
          </p:cNvPr>
          <p:cNvSpPr txBox="1">
            <a:spLocks noChangeArrowheads="1"/>
          </p:cNvSpPr>
          <p:nvPr/>
        </p:nvSpPr>
        <p:spPr bwMode="auto">
          <a:xfrm>
            <a:off x="1016000" y="6019800"/>
            <a:ext cx="1463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latin typeface="Times New Roman" panose="02020603050405020304" pitchFamily="18" charset="0"/>
                <a:cs typeface="Times New Roman" panose="02020603050405020304" pitchFamily="18" charset="0"/>
              </a:rPr>
              <a:t>: </a:t>
            </a:r>
            <a:r>
              <a:rPr lang="en-US" altLang="en-US" sz="2000" b="1">
                <a:latin typeface="Times New Roman" panose="02020603050405020304" pitchFamily="18" charset="0"/>
                <a:cs typeface="Times New Roman" panose="02020603050405020304" pitchFamily="18" charset="0"/>
              </a:rPr>
              <a:t>Kích thích</a:t>
            </a:r>
          </a:p>
        </p:txBody>
      </p:sp>
      <p:sp>
        <p:nvSpPr>
          <p:cNvPr id="8224" name="Oval 32">
            <a:extLst>
              <a:ext uri="{FF2B5EF4-FFF2-40B4-BE49-F238E27FC236}">
                <a16:creationId xmlns:a16="http://schemas.microsoft.com/office/drawing/2014/main" id="{035F0DE5-3EC7-40ED-8C76-2BD376AE4187}"/>
              </a:ext>
            </a:extLst>
          </p:cNvPr>
          <p:cNvSpPr>
            <a:spLocks noChangeArrowheads="1"/>
          </p:cNvSpPr>
          <p:nvPr/>
        </p:nvSpPr>
        <p:spPr bwMode="auto">
          <a:xfrm>
            <a:off x="508000" y="6477000"/>
            <a:ext cx="508000" cy="3810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a:latin typeface=".VnTime" pitchFamily="34" charset="0"/>
              </a:rPr>
              <a:t>-</a:t>
            </a:r>
          </a:p>
        </p:txBody>
      </p:sp>
      <p:sp>
        <p:nvSpPr>
          <p:cNvPr id="8225" name="Text Box 33">
            <a:extLst>
              <a:ext uri="{FF2B5EF4-FFF2-40B4-BE49-F238E27FC236}">
                <a16:creationId xmlns:a16="http://schemas.microsoft.com/office/drawing/2014/main" id="{57AE7D83-5E44-4A86-B9F4-39D42C72142C}"/>
              </a:ext>
            </a:extLst>
          </p:cNvPr>
          <p:cNvSpPr txBox="1">
            <a:spLocks noChangeArrowheads="1"/>
          </p:cNvSpPr>
          <p:nvPr/>
        </p:nvSpPr>
        <p:spPr bwMode="auto">
          <a:xfrm>
            <a:off x="1016000" y="6461125"/>
            <a:ext cx="1349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latin typeface="Times New Roman" panose="02020603050405020304" pitchFamily="18" charset="0"/>
                <a:cs typeface="Times New Roman" panose="02020603050405020304" pitchFamily="18" charset="0"/>
              </a:rPr>
              <a:t>: </a:t>
            </a:r>
            <a:r>
              <a:rPr lang="en-US" altLang="en-US" sz="2000" b="1">
                <a:latin typeface="Times New Roman" panose="02020603050405020304" pitchFamily="18" charset="0"/>
                <a:cs typeface="Times New Roman" panose="02020603050405020304" pitchFamily="18" charset="0"/>
              </a:rPr>
              <a:t>Kìm hãm</a:t>
            </a:r>
          </a:p>
        </p:txBody>
      </p:sp>
      <p:sp>
        <p:nvSpPr>
          <p:cNvPr id="8226" name="Oval 34">
            <a:extLst>
              <a:ext uri="{FF2B5EF4-FFF2-40B4-BE49-F238E27FC236}">
                <a16:creationId xmlns:a16="http://schemas.microsoft.com/office/drawing/2014/main" id="{5F572888-9531-46A6-BD03-3BAC3E334AE6}"/>
              </a:ext>
            </a:extLst>
          </p:cNvPr>
          <p:cNvSpPr>
            <a:spLocks noChangeArrowheads="1"/>
          </p:cNvSpPr>
          <p:nvPr/>
        </p:nvSpPr>
        <p:spPr bwMode="auto">
          <a:xfrm>
            <a:off x="2844800" y="914400"/>
            <a:ext cx="508000" cy="3810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latin typeface=".VnTime" pitchFamily="34" charset="0"/>
              </a:rPr>
              <a:t>+</a:t>
            </a:r>
          </a:p>
        </p:txBody>
      </p:sp>
      <p:sp>
        <p:nvSpPr>
          <p:cNvPr id="8227" name="Oval 35">
            <a:extLst>
              <a:ext uri="{FF2B5EF4-FFF2-40B4-BE49-F238E27FC236}">
                <a16:creationId xmlns:a16="http://schemas.microsoft.com/office/drawing/2014/main" id="{5D4B6CA8-2FC6-4855-BF32-67159D1A26AC}"/>
              </a:ext>
            </a:extLst>
          </p:cNvPr>
          <p:cNvSpPr>
            <a:spLocks noChangeArrowheads="1"/>
          </p:cNvSpPr>
          <p:nvPr/>
        </p:nvSpPr>
        <p:spPr bwMode="auto">
          <a:xfrm>
            <a:off x="8128000" y="914400"/>
            <a:ext cx="508000" cy="3810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latin typeface=".VnTime" pitchFamily="34" charset="0"/>
              </a:rPr>
              <a:t>+</a:t>
            </a:r>
          </a:p>
        </p:txBody>
      </p:sp>
      <p:sp>
        <p:nvSpPr>
          <p:cNvPr id="8228" name="Oval 36">
            <a:extLst>
              <a:ext uri="{FF2B5EF4-FFF2-40B4-BE49-F238E27FC236}">
                <a16:creationId xmlns:a16="http://schemas.microsoft.com/office/drawing/2014/main" id="{9D54B840-5860-4A51-BDD3-D74008989B2F}"/>
              </a:ext>
            </a:extLst>
          </p:cNvPr>
          <p:cNvSpPr>
            <a:spLocks noChangeArrowheads="1"/>
          </p:cNvSpPr>
          <p:nvPr/>
        </p:nvSpPr>
        <p:spPr bwMode="auto">
          <a:xfrm>
            <a:off x="203200" y="3276600"/>
            <a:ext cx="508000" cy="3810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latin typeface=".VnTime" pitchFamily="34" charset="0"/>
              </a:rPr>
              <a:t>-</a:t>
            </a:r>
          </a:p>
        </p:txBody>
      </p:sp>
      <p:sp>
        <p:nvSpPr>
          <p:cNvPr id="8229" name="Oval 37">
            <a:extLst>
              <a:ext uri="{FF2B5EF4-FFF2-40B4-BE49-F238E27FC236}">
                <a16:creationId xmlns:a16="http://schemas.microsoft.com/office/drawing/2014/main" id="{C6798435-8507-44D9-949D-494B6903BAFD}"/>
              </a:ext>
            </a:extLst>
          </p:cNvPr>
          <p:cNvSpPr>
            <a:spLocks noChangeArrowheads="1"/>
          </p:cNvSpPr>
          <p:nvPr/>
        </p:nvSpPr>
        <p:spPr bwMode="auto">
          <a:xfrm>
            <a:off x="11684000" y="3276600"/>
            <a:ext cx="508000" cy="3810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latin typeface=".VnTime" pitchFamily="34" charset="0"/>
              </a:rPr>
              <a:t>-</a:t>
            </a:r>
          </a:p>
        </p:txBody>
      </p:sp>
      <p:sp>
        <p:nvSpPr>
          <p:cNvPr id="50217" name="Text Box 41">
            <a:extLst>
              <a:ext uri="{FF2B5EF4-FFF2-40B4-BE49-F238E27FC236}">
                <a16:creationId xmlns:a16="http://schemas.microsoft.com/office/drawing/2014/main" id="{09EBE2C3-C264-4F35-A488-AA16B03B1ADE}"/>
              </a:ext>
            </a:extLst>
          </p:cNvPr>
          <p:cNvSpPr txBox="1">
            <a:spLocks noChangeArrowheads="1"/>
          </p:cNvSpPr>
          <p:nvPr/>
        </p:nvSpPr>
        <p:spPr bwMode="auto">
          <a:xfrm>
            <a:off x="2844800" y="0"/>
            <a:ext cx="2133600" cy="457200"/>
          </a:xfrm>
          <a:prstGeom prst="rect">
            <a:avLst/>
          </a:prstGeom>
          <a:noFill/>
          <a:ln w="9525">
            <a:noFill/>
            <a:miter lim="800000"/>
            <a:headEnd/>
            <a:tailEnd/>
          </a:ln>
          <a:effectLst/>
        </p:spPr>
        <p:txBody>
          <a:bodyPr>
            <a:spAutoFit/>
          </a:bodyPr>
          <a:lstStyle/>
          <a:p>
            <a:pPr>
              <a:defRPr/>
            </a:pPr>
            <a:r>
              <a:rPr lang="en-US" sz="2400" b="1">
                <a:effectLst>
                  <a:outerShdw blurRad="38100" dist="38100" dir="2700000" algn="tl">
                    <a:srgbClr val="C0C0C0"/>
                  </a:outerShdw>
                </a:effectLst>
                <a:latin typeface=".VnTime" pitchFamily="34" charset="0"/>
              </a:rPr>
              <a:t>…….1…...</a:t>
            </a:r>
          </a:p>
        </p:txBody>
      </p:sp>
      <p:sp>
        <p:nvSpPr>
          <p:cNvPr id="8231" name="Text Box 42">
            <a:extLst>
              <a:ext uri="{FF2B5EF4-FFF2-40B4-BE49-F238E27FC236}">
                <a16:creationId xmlns:a16="http://schemas.microsoft.com/office/drawing/2014/main" id="{CFD397C4-FD15-4E77-A292-EB545CDAA69D}"/>
              </a:ext>
            </a:extLst>
          </p:cNvPr>
          <p:cNvSpPr txBox="1">
            <a:spLocks noChangeArrowheads="1"/>
          </p:cNvSpPr>
          <p:nvPr/>
        </p:nvSpPr>
        <p:spPr bwMode="auto">
          <a:xfrm>
            <a:off x="9855200" y="-41275"/>
            <a:ext cx="233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VnTime" pitchFamily="34" charset="0"/>
              </a:rPr>
              <a:t>…….2….....</a:t>
            </a:r>
          </a:p>
        </p:txBody>
      </p:sp>
      <p:sp>
        <p:nvSpPr>
          <p:cNvPr id="8232" name="Text Box 43">
            <a:extLst>
              <a:ext uri="{FF2B5EF4-FFF2-40B4-BE49-F238E27FC236}">
                <a16:creationId xmlns:a16="http://schemas.microsoft.com/office/drawing/2014/main" id="{6C0637ED-D6BB-4C2A-A63B-8F3631479020}"/>
              </a:ext>
            </a:extLst>
          </p:cNvPr>
          <p:cNvSpPr txBox="1">
            <a:spLocks noChangeArrowheads="1"/>
          </p:cNvSpPr>
          <p:nvPr/>
        </p:nvSpPr>
        <p:spPr bwMode="auto">
          <a:xfrm>
            <a:off x="4064000" y="33607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VnTime" pitchFamily="34" charset="0"/>
              </a:rPr>
              <a:t>5</a:t>
            </a:r>
          </a:p>
        </p:txBody>
      </p:sp>
      <p:sp>
        <p:nvSpPr>
          <p:cNvPr id="8233" name="Text Box 44">
            <a:extLst>
              <a:ext uri="{FF2B5EF4-FFF2-40B4-BE49-F238E27FC236}">
                <a16:creationId xmlns:a16="http://schemas.microsoft.com/office/drawing/2014/main" id="{2C0448B5-AC40-4A2C-98F5-AED35427AD52}"/>
              </a:ext>
            </a:extLst>
          </p:cNvPr>
          <p:cNvSpPr txBox="1">
            <a:spLocks noChangeArrowheads="1"/>
          </p:cNvSpPr>
          <p:nvPr/>
        </p:nvSpPr>
        <p:spPr bwMode="auto">
          <a:xfrm>
            <a:off x="7518400" y="33607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VnTime" pitchFamily="34" charset="0"/>
              </a:rPr>
              <a:t>6</a:t>
            </a:r>
          </a:p>
        </p:txBody>
      </p:sp>
      <p:sp>
        <p:nvSpPr>
          <p:cNvPr id="8234" name="Text Box 45">
            <a:extLst>
              <a:ext uri="{FF2B5EF4-FFF2-40B4-BE49-F238E27FC236}">
                <a16:creationId xmlns:a16="http://schemas.microsoft.com/office/drawing/2014/main" id="{9DB55E9C-8A09-4746-9729-DE16EF7B15C7}"/>
              </a:ext>
            </a:extLst>
          </p:cNvPr>
          <p:cNvSpPr txBox="1">
            <a:spLocks noChangeArrowheads="1"/>
          </p:cNvSpPr>
          <p:nvPr/>
        </p:nvSpPr>
        <p:spPr bwMode="auto">
          <a:xfrm>
            <a:off x="5791200" y="465613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VnTime" pitchFamily="34" charset="0"/>
              </a:rPr>
              <a:t>8</a:t>
            </a:r>
          </a:p>
        </p:txBody>
      </p:sp>
      <p:sp>
        <p:nvSpPr>
          <p:cNvPr id="50224" name="Text Box 48">
            <a:extLst>
              <a:ext uri="{FF2B5EF4-FFF2-40B4-BE49-F238E27FC236}">
                <a16:creationId xmlns:a16="http://schemas.microsoft.com/office/drawing/2014/main" id="{A7EE90EE-B767-4C4B-A38E-518095DAEEA5}"/>
              </a:ext>
            </a:extLst>
          </p:cNvPr>
          <p:cNvSpPr txBox="1">
            <a:spLocks noChangeArrowheads="1"/>
          </p:cNvSpPr>
          <p:nvPr/>
        </p:nvSpPr>
        <p:spPr bwMode="auto">
          <a:xfrm>
            <a:off x="3149600" y="6248400"/>
            <a:ext cx="6661150" cy="461963"/>
          </a:xfrm>
          <a:prstGeom prst="rect">
            <a:avLst/>
          </a:prstGeom>
          <a:noFill/>
          <a:ln w="9525">
            <a:noFill/>
            <a:miter lim="800000"/>
            <a:headEnd/>
            <a:tailEnd/>
          </a:ln>
          <a:effectLst/>
        </p:spPr>
        <p:txBody>
          <a:bodyPr wrap="none">
            <a:spAutoFit/>
          </a:bodyPr>
          <a:lstStyle/>
          <a:p>
            <a:pPr>
              <a:defRPr/>
            </a:pPr>
            <a:r>
              <a:rPr lang="en-US" sz="2400" b="1">
                <a:solidFill>
                  <a:srgbClr val="FF3300"/>
                </a:solidFill>
                <a:effectLst>
                  <a:outerShdw blurRad="38100" dist="38100" dir="2700000" algn="tl">
                    <a:srgbClr val="C0C0C0"/>
                  </a:outerShdw>
                </a:effectLst>
                <a:latin typeface="Times New Roman" pitchFamily="18" charset="0"/>
                <a:cs typeface="Times New Roman" pitchFamily="18" charset="0"/>
              </a:rPr>
              <a:t>Sơ đồ quá trình điều hòa lượng đường trong máu</a:t>
            </a:r>
            <a:endParaRPr lang="en-US" sz="2400" b="1" dirty="0">
              <a:solidFill>
                <a:srgbClr val="FF3300"/>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A625CDCC-284A-47C3-9966-ABE885FC8DE6}"/>
              </a:ext>
            </a:extLst>
          </p:cNvPr>
          <p:cNvSpPr txBox="1">
            <a:spLocks noChangeArrowheads="1"/>
          </p:cNvSpPr>
          <p:nvPr/>
        </p:nvSpPr>
        <p:spPr bwMode="auto">
          <a:xfrm>
            <a:off x="0" y="0"/>
            <a:ext cx="304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b="1">
                <a:solidFill>
                  <a:srgbClr val="000000"/>
                </a:solidFill>
                <a:latin typeface="Times New Roman" panose="02020603050405020304" pitchFamily="18" charset="0"/>
                <a:cs typeface="Times New Roman" panose="02020603050405020304" pitchFamily="18" charset="0"/>
              </a:rPr>
              <a:t>Khi đường huyết</a:t>
            </a:r>
          </a:p>
          <a:p>
            <a:pPr eaLnBrk="1" hangingPunct="1"/>
            <a:r>
              <a:rPr lang="en-US" altLang="en-US" sz="2200" b="1">
                <a:solidFill>
                  <a:srgbClr val="000000"/>
                </a:solidFill>
                <a:latin typeface="Times New Roman" panose="02020603050405020304" pitchFamily="18" charset="0"/>
                <a:cs typeface="Times New Roman" panose="02020603050405020304" pitchFamily="18" charset="0"/>
              </a:rPr>
              <a:t>Sau bữa ăn</a:t>
            </a:r>
          </a:p>
        </p:txBody>
      </p:sp>
      <p:sp>
        <p:nvSpPr>
          <p:cNvPr id="9219" name="Text Box 3">
            <a:extLst>
              <a:ext uri="{FF2B5EF4-FFF2-40B4-BE49-F238E27FC236}">
                <a16:creationId xmlns:a16="http://schemas.microsoft.com/office/drawing/2014/main" id="{8FCE1AAA-FB3F-4C1F-83FA-7B282A84486D}"/>
              </a:ext>
            </a:extLst>
          </p:cNvPr>
          <p:cNvSpPr txBox="1">
            <a:spLocks noChangeArrowheads="1"/>
          </p:cNvSpPr>
          <p:nvPr/>
        </p:nvSpPr>
        <p:spPr bwMode="auto">
          <a:xfrm>
            <a:off x="6908800" y="0"/>
            <a:ext cx="35766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b="1">
                <a:solidFill>
                  <a:srgbClr val="FF0000"/>
                </a:solidFill>
                <a:latin typeface="Times New Roman" panose="02020603050405020304" pitchFamily="18" charset="0"/>
                <a:cs typeface="Times New Roman" panose="02020603050405020304" pitchFamily="18" charset="0"/>
              </a:rPr>
              <a:t>Khi đường huyết</a:t>
            </a:r>
          </a:p>
          <a:p>
            <a:pPr eaLnBrk="1" hangingPunct="1"/>
            <a:r>
              <a:rPr lang="en-US" altLang="en-US" sz="2200" b="1">
                <a:solidFill>
                  <a:srgbClr val="FF0000"/>
                </a:solidFill>
                <a:latin typeface="Times New Roman" panose="02020603050405020304" pitchFamily="18" charset="0"/>
                <a:cs typeface="Times New Roman" panose="02020603050405020304" pitchFamily="18" charset="0"/>
              </a:rPr>
              <a:t>Xa bữa ăn, cơ thể hoạt động</a:t>
            </a:r>
          </a:p>
        </p:txBody>
      </p:sp>
      <p:sp>
        <p:nvSpPr>
          <p:cNvPr id="9220" name="Rectangle 4">
            <a:extLst>
              <a:ext uri="{FF2B5EF4-FFF2-40B4-BE49-F238E27FC236}">
                <a16:creationId xmlns:a16="http://schemas.microsoft.com/office/drawing/2014/main" id="{2496B8EE-B189-4596-8094-245711862DD7}"/>
              </a:ext>
            </a:extLst>
          </p:cNvPr>
          <p:cNvSpPr>
            <a:spLocks noChangeArrowheads="1"/>
          </p:cNvSpPr>
          <p:nvPr/>
        </p:nvSpPr>
        <p:spPr bwMode="auto">
          <a:xfrm>
            <a:off x="3149600" y="1447800"/>
            <a:ext cx="2844800" cy="990600"/>
          </a:xfrm>
          <a:prstGeom prst="rect">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000000"/>
                </a:solidFill>
                <a:latin typeface="Times New Roman" panose="02020603050405020304" pitchFamily="18" charset="0"/>
                <a:cs typeface="Times New Roman" panose="02020603050405020304" pitchFamily="18" charset="0"/>
              </a:rPr>
              <a:t>Tế bào </a:t>
            </a:r>
            <a:r>
              <a:rPr lang="el-GR" altLang="en-US" sz="2400" b="1">
                <a:solidFill>
                  <a:srgbClr val="000000"/>
                </a:solidFill>
                <a:latin typeface="Times New Roman" panose="02020603050405020304" pitchFamily="18" charset="0"/>
                <a:cs typeface="Times New Roman" panose="02020603050405020304" pitchFamily="18" charset="0"/>
              </a:rPr>
              <a:t>β</a:t>
            </a:r>
          </a:p>
        </p:txBody>
      </p:sp>
      <p:sp>
        <p:nvSpPr>
          <p:cNvPr id="9221" name="Rectangle 5">
            <a:extLst>
              <a:ext uri="{FF2B5EF4-FFF2-40B4-BE49-F238E27FC236}">
                <a16:creationId xmlns:a16="http://schemas.microsoft.com/office/drawing/2014/main" id="{1318319A-5288-42C4-82D1-4EA2748617F6}"/>
              </a:ext>
            </a:extLst>
          </p:cNvPr>
          <p:cNvSpPr>
            <a:spLocks noChangeArrowheads="1"/>
          </p:cNvSpPr>
          <p:nvPr/>
        </p:nvSpPr>
        <p:spPr bwMode="auto">
          <a:xfrm>
            <a:off x="5994400" y="1447800"/>
            <a:ext cx="2743200" cy="990600"/>
          </a:xfrm>
          <a:prstGeom prst="rect">
            <a:avLst/>
          </a:prstGeom>
          <a:solidFill>
            <a:srgbClr val="CCFF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000000"/>
                </a:solidFill>
                <a:latin typeface="Times New Roman" panose="02020603050405020304" pitchFamily="18" charset="0"/>
                <a:cs typeface="Times New Roman" panose="02020603050405020304" pitchFamily="18" charset="0"/>
              </a:rPr>
              <a:t>Tế bào </a:t>
            </a:r>
            <a:r>
              <a:rPr lang="el-GR" altLang="en-US" sz="2400" b="1">
                <a:solidFill>
                  <a:srgbClr val="000000"/>
                </a:solidFill>
                <a:latin typeface="Times New Roman" panose="02020603050405020304" pitchFamily="18" charset="0"/>
                <a:cs typeface="Times New Roman" panose="02020603050405020304" pitchFamily="18" charset="0"/>
              </a:rPr>
              <a:t>α</a:t>
            </a:r>
          </a:p>
        </p:txBody>
      </p:sp>
      <p:sp>
        <p:nvSpPr>
          <p:cNvPr id="9222" name="Rectangle 6">
            <a:extLst>
              <a:ext uri="{FF2B5EF4-FFF2-40B4-BE49-F238E27FC236}">
                <a16:creationId xmlns:a16="http://schemas.microsoft.com/office/drawing/2014/main" id="{E4F1D679-F777-445E-BDED-318DF6E4535C}"/>
              </a:ext>
            </a:extLst>
          </p:cNvPr>
          <p:cNvSpPr>
            <a:spLocks noChangeArrowheads="1"/>
          </p:cNvSpPr>
          <p:nvPr/>
        </p:nvSpPr>
        <p:spPr bwMode="auto">
          <a:xfrm>
            <a:off x="5181600" y="1447800"/>
            <a:ext cx="1625600" cy="381000"/>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FFFFFF"/>
                </a:solidFill>
                <a:latin typeface="Times New Roman" panose="02020603050405020304" pitchFamily="18" charset="0"/>
                <a:cs typeface="Times New Roman" panose="02020603050405020304" pitchFamily="18" charset="0"/>
              </a:rPr>
              <a:t>Đảo tụy</a:t>
            </a:r>
          </a:p>
        </p:txBody>
      </p:sp>
      <p:sp>
        <p:nvSpPr>
          <p:cNvPr id="9223" name="Rectangle 7">
            <a:extLst>
              <a:ext uri="{FF2B5EF4-FFF2-40B4-BE49-F238E27FC236}">
                <a16:creationId xmlns:a16="http://schemas.microsoft.com/office/drawing/2014/main" id="{3935CE75-A990-4F76-AC0F-E45EC4C1AD6B}"/>
              </a:ext>
            </a:extLst>
          </p:cNvPr>
          <p:cNvSpPr>
            <a:spLocks noChangeArrowheads="1"/>
          </p:cNvSpPr>
          <p:nvPr/>
        </p:nvSpPr>
        <p:spPr bwMode="auto">
          <a:xfrm>
            <a:off x="3149600" y="3429000"/>
            <a:ext cx="2133600" cy="381000"/>
          </a:xfrm>
          <a:prstGeom prst="rect">
            <a:avLst/>
          </a:prstGeom>
          <a:solidFill>
            <a:srgbClr val="FF99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vi-VN" altLang="en-US" sz="2800">
              <a:solidFill>
                <a:srgbClr val="000000"/>
              </a:solidFill>
              <a:latin typeface=".VnTime" pitchFamily="34" charset="0"/>
            </a:endParaRPr>
          </a:p>
        </p:txBody>
      </p:sp>
      <p:sp>
        <p:nvSpPr>
          <p:cNvPr id="9224" name="Rectangle 8">
            <a:extLst>
              <a:ext uri="{FF2B5EF4-FFF2-40B4-BE49-F238E27FC236}">
                <a16:creationId xmlns:a16="http://schemas.microsoft.com/office/drawing/2014/main" id="{EDBE3952-D43F-4605-8C74-3E9FCE8D1B13}"/>
              </a:ext>
            </a:extLst>
          </p:cNvPr>
          <p:cNvSpPr>
            <a:spLocks noChangeArrowheads="1"/>
          </p:cNvSpPr>
          <p:nvPr/>
        </p:nvSpPr>
        <p:spPr bwMode="auto">
          <a:xfrm>
            <a:off x="6807200" y="3505200"/>
            <a:ext cx="1828800" cy="381000"/>
          </a:xfrm>
          <a:prstGeom prst="rect">
            <a:avLst/>
          </a:prstGeom>
          <a:solidFill>
            <a:srgbClr val="CC99FF"/>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vi-VN" altLang="en-US" sz="2400">
              <a:solidFill>
                <a:srgbClr val="000000"/>
              </a:solidFill>
              <a:latin typeface="Times New Roman" panose="02020603050405020304" pitchFamily="18" charset="0"/>
              <a:cs typeface="Times New Roman" panose="02020603050405020304" pitchFamily="18" charset="0"/>
            </a:endParaRPr>
          </a:p>
        </p:txBody>
      </p:sp>
      <p:sp>
        <p:nvSpPr>
          <p:cNvPr id="9225" name="Rectangle 9">
            <a:extLst>
              <a:ext uri="{FF2B5EF4-FFF2-40B4-BE49-F238E27FC236}">
                <a16:creationId xmlns:a16="http://schemas.microsoft.com/office/drawing/2014/main" id="{20F06AE1-7A9B-45DE-9633-EFC07DB062EA}"/>
              </a:ext>
            </a:extLst>
          </p:cNvPr>
          <p:cNvSpPr>
            <a:spLocks noChangeArrowheads="1"/>
          </p:cNvSpPr>
          <p:nvPr/>
        </p:nvSpPr>
        <p:spPr bwMode="auto">
          <a:xfrm>
            <a:off x="1320800" y="4724400"/>
            <a:ext cx="2032000" cy="381000"/>
          </a:xfrm>
          <a:prstGeom prst="rect">
            <a:avLst/>
          </a:prstGeom>
          <a:solidFill>
            <a:srgbClr val="008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FFFFFF"/>
                </a:solidFill>
                <a:latin typeface="Times New Roman" panose="02020603050405020304" pitchFamily="18" charset="0"/>
                <a:cs typeface="Times New Roman" panose="02020603050405020304" pitchFamily="18" charset="0"/>
              </a:rPr>
              <a:t>Glucôzơ</a:t>
            </a:r>
          </a:p>
        </p:txBody>
      </p:sp>
      <p:sp>
        <p:nvSpPr>
          <p:cNvPr id="9226" name="Rectangle 10">
            <a:extLst>
              <a:ext uri="{FF2B5EF4-FFF2-40B4-BE49-F238E27FC236}">
                <a16:creationId xmlns:a16="http://schemas.microsoft.com/office/drawing/2014/main" id="{6B50EC30-E4B1-4C5B-8F05-5A0BA1E0399F}"/>
              </a:ext>
            </a:extLst>
          </p:cNvPr>
          <p:cNvSpPr>
            <a:spLocks noChangeArrowheads="1"/>
          </p:cNvSpPr>
          <p:nvPr/>
        </p:nvSpPr>
        <p:spPr bwMode="auto">
          <a:xfrm>
            <a:off x="5080000" y="4648200"/>
            <a:ext cx="1828800" cy="381000"/>
          </a:xfrm>
          <a:prstGeom prst="rect">
            <a:avLst/>
          </a:prstGeom>
          <a:solidFill>
            <a:srgbClr val="FF99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vi-VN" altLang="en-US" sz="2400">
              <a:solidFill>
                <a:srgbClr val="000000"/>
              </a:solidFill>
              <a:latin typeface=".VnTime" pitchFamily="34" charset="0"/>
            </a:endParaRPr>
          </a:p>
        </p:txBody>
      </p:sp>
      <p:sp>
        <p:nvSpPr>
          <p:cNvPr id="9227" name="Rectangle 11">
            <a:extLst>
              <a:ext uri="{FF2B5EF4-FFF2-40B4-BE49-F238E27FC236}">
                <a16:creationId xmlns:a16="http://schemas.microsoft.com/office/drawing/2014/main" id="{ADF48D63-4F59-481B-8346-20E6DCF5BBBD}"/>
              </a:ext>
            </a:extLst>
          </p:cNvPr>
          <p:cNvSpPr>
            <a:spLocks noChangeArrowheads="1"/>
          </p:cNvSpPr>
          <p:nvPr/>
        </p:nvSpPr>
        <p:spPr bwMode="auto">
          <a:xfrm>
            <a:off x="8534400" y="4724400"/>
            <a:ext cx="2032000" cy="381000"/>
          </a:xfrm>
          <a:prstGeom prst="rect">
            <a:avLst/>
          </a:prstGeom>
          <a:solidFill>
            <a:srgbClr val="008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FFFFFF"/>
                </a:solidFill>
                <a:latin typeface="Times New Roman" panose="02020603050405020304" pitchFamily="18" charset="0"/>
                <a:cs typeface="Times New Roman" panose="02020603050405020304" pitchFamily="18" charset="0"/>
              </a:rPr>
              <a:t>Glucôzơ</a:t>
            </a:r>
          </a:p>
        </p:txBody>
      </p:sp>
      <p:sp>
        <p:nvSpPr>
          <p:cNvPr id="50188" name="Text Box 12">
            <a:extLst>
              <a:ext uri="{FF2B5EF4-FFF2-40B4-BE49-F238E27FC236}">
                <a16:creationId xmlns:a16="http://schemas.microsoft.com/office/drawing/2014/main" id="{E37E283E-2F0B-4B9A-BAA1-D48F303579AC}"/>
              </a:ext>
            </a:extLst>
          </p:cNvPr>
          <p:cNvSpPr txBox="1">
            <a:spLocks noChangeArrowheads="1"/>
          </p:cNvSpPr>
          <p:nvPr/>
        </p:nvSpPr>
        <p:spPr bwMode="auto">
          <a:xfrm>
            <a:off x="2438400" y="5410200"/>
            <a:ext cx="3962400" cy="708025"/>
          </a:xfrm>
          <a:prstGeom prst="rect">
            <a:avLst/>
          </a:prstGeom>
          <a:noFill/>
          <a:ln w="9525">
            <a:noFill/>
            <a:miter lim="800000"/>
            <a:headEnd/>
            <a:tailEnd/>
          </a:ln>
          <a:effectLst/>
        </p:spPr>
        <p:txBody>
          <a:bodyPr>
            <a:spAutoFit/>
          </a:bodyPr>
          <a:lstStyle/>
          <a:p>
            <a:pPr>
              <a:defRPr/>
            </a:pPr>
            <a:r>
              <a:rPr lang="en-US" sz="2000" b="1">
                <a:solidFill>
                  <a:srgbClr val="000000"/>
                </a:solidFill>
                <a:effectLst>
                  <a:outerShdw blurRad="38100" dist="38100" dir="2700000" algn="tl">
                    <a:srgbClr val="C0C0C0"/>
                  </a:outerShdw>
                </a:effectLst>
                <a:latin typeface="Times New Roman" pitchFamily="18" charset="0"/>
                <a:cs typeface="Times New Roman" pitchFamily="18" charset="0"/>
              </a:rPr>
              <a:t>Đường huyết giảm xuống mức bình thường</a:t>
            </a:r>
            <a:endParaRPr lang="en-US" sz="20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
        <p:nvSpPr>
          <p:cNvPr id="9229" name="AutoShape 13">
            <a:extLst>
              <a:ext uri="{FF2B5EF4-FFF2-40B4-BE49-F238E27FC236}">
                <a16:creationId xmlns:a16="http://schemas.microsoft.com/office/drawing/2014/main" id="{578E07B8-1605-45ED-BBB1-3C87E3049958}"/>
              </a:ext>
            </a:extLst>
          </p:cNvPr>
          <p:cNvSpPr>
            <a:spLocks/>
          </p:cNvSpPr>
          <p:nvPr/>
        </p:nvSpPr>
        <p:spPr bwMode="auto">
          <a:xfrm rot="-5400000">
            <a:off x="4051300" y="3670300"/>
            <a:ext cx="228600" cy="3251200"/>
          </a:xfrm>
          <a:prstGeom prst="leftBrace">
            <a:avLst>
              <a:gd name="adj1" fmla="val 88889"/>
              <a:gd name="adj2" fmla="val 4986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solidFill>
                <a:srgbClr val="000000"/>
              </a:solidFill>
            </a:endParaRPr>
          </a:p>
        </p:txBody>
      </p:sp>
      <p:sp>
        <p:nvSpPr>
          <p:cNvPr id="9230" name="AutoShape 14">
            <a:extLst>
              <a:ext uri="{FF2B5EF4-FFF2-40B4-BE49-F238E27FC236}">
                <a16:creationId xmlns:a16="http://schemas.microsoft.com/office/drawing/2014/main" id="{9431CA3A-35CC-4188-9CBA-A19C5D99A2A8}"/>
              </a:ext>
            </a:extLst>
          </p:cNvPr>
          <p:cNvSpPr>
            <a:spLocks/>
          </p:cNvSpPr>
          <p:nvPr/>
        </p:nvSpPr>
        <p:spPr bwMode="auto">
          <a:xfrm rot="5400000">
            <a:off x="7810500" y="3568700"/>
            <a:ext cx="228600" cy="3454400"/>
          </a:xfrm>
          <a:prstGeom prst="rightBrace">
            <a:avLst>
              <a:gd name="adj1" fmla="val 9444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solidFill>
                <a:srgbClr val="000000"/>
              </a:solidFill>
            </a:endParaRPr>
          </a:p>
        </p:txBody>
      </p:sp>
      <p:sp>
        <p:nvSpPr>
          <p:cNvPr id="50191" name="Text Box 15">
            <a:extLst>
              <a:ext uri="{FF2B5EF4-FFF2-40B4-BE49-F238E27FC236}">
                <a16:creationId xmlns:a16="http://schemas.microsoft.com/office/drawing/2014/main" id="{7099D158-2917-4D08-A677-E4601D5C6743}"/>
              </a:ext>
            </a:extLst>
          </p:cNvPr>
          <p:cNvSpPr txBox="1">
            <a:spLocks noChangeArrowheads="1"/>
          </p:cNvSpPr>
          <p:nvPr/>
        </p:nvSpPr>
        <p:spPr bwMode="auto">
          <a:xfrm>
            <a:off x="6502400" y="5410200"/>
            <a:ext cx="3556000" cy="701675"/>
          </a:xfrm>
          <a:prstGeom prst="rect">
            <a:avLst/>
          </a:prstGeom>
          <a:noFill/>
          <a:ln w="9525">
            <a:noFill/>
            <a:miter lim="800000"/>
            <a:headEnd/>
            <a:tailEnd/>
          </a:ln>
          <a:effectLst/>
        </p:spPr>
        <p:txBody>
          <a:bodyPr>
            <a:spAutoFit/>
          </a:bodyPr>
          <a:lstStyle/>
          <a:p>
            <a:pPr>
              <a:defRPr/>
            </a:pPr>
            <a:r>
              <a:rPr lang="en-US" sz="2000" b="1">
                <a:solidFill>
                  <a:srgbClr val="000000"/>
                </a:solidFill>
                <a:effectLst>
                  <a:outerShdw blurRad="38100" dist="38100" dir="2700000" algn="tl">
                    <a:srgbClr val="C0C0C0"/>
                  </a:outerShdw>
                </a:effectLst>
                <a:latin typeface="Times New Roman" pitchFamily="18" charset="0"/>
                <a:cs typeface="Times New Roman" pitchFamily="18" charset="0"/>
              </a:rPr>
              <a:t>Đường huyết tăng lên mức bình thường</a:t>
            </a:r>
            <a:endParaRPr lang="en-US" sz="20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
        <p:nvSpPr>
          <p:cNvPr id="9232" name="Line 16">
            <a:extLst>
              <a:ext uri="{FF2B5EF4-FFF2-40B4-BE49-F238E27FC236}">
                <a16:creationId xmlns:a16="http://schemas.microsoft.com/office/drawing/2014/main" id="{62532F3E-12E0-43DF-8383-BF6CB4D39FA8}"/>
              </a:ext>
            </a:extLst>
          </p:cNvPr>
          <p:cNvSpPr>
            <a:spLocks noChangeShapeType="1"/>
          </p:cNvSpPr>
          <p:nvPr/>
        </p:nvSpPr>
        <p:spPr bwMode="auto">
          <a:xfrm flipH="1">
            <a:off x="711200" y="5791200"/>
            <a:ext cx="172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3" name="Line 17">
            <a:extLst>
              <a:ext uri="{FF2B5EF4-FFF2-40B4-BE49-F238E27FC236}">
                <a16:creationId xmlns:a16="http://schemas.microsoft.com/office/drawing/2014/main" id="{B38C2905-DA7E-4121-BB26-68B35B4CB794}"/>
              </a:ext>
            </a:extLst>
          </p:cNvPr>
          <p:cNvSpPr>
            <a:spLocks noChangeShapeType="1"/>
          </p:cNvSpPr>
          <p:nvPr/>
        </p:nvSpPr>
        <p:spPr bwMode="auto">
          <a:xfrm flipV="1">
            <a:off x="711200" y="1828800"/>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4" name="Line 18">
            <a:extLst>
              <a:ext uri="{FF2B5EF4-FFF2-40B4-BE49-F238E27FC236}">
                <a16:creationId xmlns:a16="http://schemas.microsoft.com/office/drawing/2014/main" id="{2B106BEF-F643-4D4F-83FD-911F429CA9BB}"/>
              </a:ext>
            </a:extLst>
          </p:cNvPr>
          <p:cNvSpPr>
            <a:spLocks noChangeShapeType="1"/>
          </p:cNvSpPr>
          <p:nvPr/>
        </p:nvSpPr>
        <p:spPr bwMode="auto">
          <a:xfrm>
            <a:off x="711200" y="1828800"/>
            <a:ext cx="2438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5" name="Line 19">
            <a:extLst>
              <a:ext uri="{FF2B5EF4-FFF2-40B4-BE49-F238E27FC236}">
                <a16:creationId xmlns:a16="http://schemas.microsoft.com/office/drawing/2014/main" id="{50F4AA70-F4F9-40C7-9096-0B697E04D3BB}"/>
              </a:ext>
            </a:extLst>
          </p:cNvPr>
          <p:cNvSpPr>
            <a:spLocks noChangeShapeType="1"/>
          </p:cNvSpPr>
          <p:nvPr/>
        </p:nvSpPr>
        <p:spPr bwMode="auto">
          <a:xfrm>
            <a:off x="9652000" y="5791200"/>
            <a:ext cx="203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6" name="Line 20">
            <a:extLst>
              <a:ext uri="{FF2B5EF4-FFF2-40B4-BE49-F238E27FC236}">
                <a16:creationId xmlns:a16="http://schemas.microsoft.com/office/drawing/2014/main" id="{7FEBB986-10D9-4694-8FBE-906ADB0C5115}"/>
              </a:ext>
            </a:extLst>
          </p:cNvPr>
          <p:cNvSpPr>
            <a:spLocks noChangeShapeType="1"/>
          </p:cNvSpPr>
          <p:nvPr/>
        </p:nvSpPr>
        <p:spPr bwMode="auto">
          <a:xfrm flipV="1">
            <a:off x="11684000" y="1828800"/>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7" name="Line 21">
            <a:extLst>
              <a:ext uri="{FF2B5EF4-FFF2-40B4-BE49-F238E27FC236}">
                <a16:creationId xmlns:a16="http://schemas.microsoft.com/office/drawing/2014/main" id="{577C73A7-1D58-4503-8987-38958922200F}"/>
              </a:ext>
            </a:extLst>
          </p:cNvPr>
          <p:cNvSpPr>
            <a:spLocks noChangeShapeType="1"/>
          </p:cNvSpPr>
          <p:nvPr/>
        </p:nvSpPr>
        <p:spPr bwMode="auto">
          <a:xfrm flipH="1">
            <a:off x="8737600" y="1828800"/>
            <a:ext cx="2946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8" name="Line 22">
            <a:extLst>
              <a:ext uri="{FF2B5EF4-FFF2-40B4-BE49-F238E27FC236}">
                <a16:creationId xmlns:a16="http://schemas.microsoft.com/office/drawing/2014/main" id="{78DCE890-A0E8-4782-8366-F22507E61129}"/>
              </a:ext>
            </a:extLst>
          </p:cNvPr>
          <p:cNvSpPr>
            <a:spLocks noChangeShapeType="1"/>
          </p:cNvSpPr>
          <p:nvPr/>
        </p:nvSpPr>
        <p:spPr bwMode="auto">
          <a:xfrm>
            <a:off x="3352800" y="4876800"/>
            <a:ext cx="172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9" name="Line 23">
            <a:extLst>
              <a:ext uri="{FF2B5EF4-FFF2-40B4-BE49-F238E27FC236}">
                <a16:creationId xmlns:a16="http://schemas.microsoft.com/office/drawing/2014/main" id="{3ABF19E5-68B5-4646-8096-DF912CF8A45F}"/>
              </a:ext>
            </a:extLst>
          </p:cNvPr>
          <p:cNvSpPr>
            <a:spLocks noChangeShapeType="1"/>
          </p:cNvSpPr>
          <p:nvPr/>
        </p:nvSpPr>
        <p:spPr bwMode="auto">
          <a:xfrm>
            <a:off x="6908800" y="4953000"/>
            <a:ext cx="1625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0" name="Line 24">
            <a:extLst>
              <a:ext uri="{FF2B5EF4-FFF2-40B4-BE49-F238E27FC236}">
                <a16:creationId xmlns:a16="http://schemas.microsoft.com/office/drawing/2014/main" id="{57B31B5C-8EE8-4FAA-A1EC-F11125E56ECD}"/>
              </a:ext>
            </a:extLst>
          </p:cNvPr>
          <p:cNvSpPr>
            <a:spLocks noChangeShapeType="1"/>
          </p:cNvSpPr>
          <p:nvPr/>
        </p:nvSpPr>
        <p:spPr bwMode="auto">
          <a:xfrm>
            <a:off x="4267200" y="3810000"/>
            <a:ext cx="0" cy="1066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1" name="Line 25">
            <a:extLst>
              <a:ext uri="{FF2B5EF4-FFF2-40B4-BE49-F238E27FC236}">
                <a16:creationId xmlns:a16="http://schemas.microsoft.com/office/drawing/2014/main" id="{B0890DFA-63D0-4D59-8419-98BAF9C1E53C}"/>
              </a:ext>
            </a:extLst>
          </p:cNvPr>
          <p:cNvSpPr>
            <a:spLocks noChangeShapeType="1"/>
          </p:cNvSpPr>
          <p:nvPr/>
        </p:nvSpPr>
        <p:spPr bwMode="auto">
          <a:xfrm>
            <a:off x="7721600" y="3810000"/>
            <a:ext cx="0" cy="1143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2" name="Line 26">
            <a:extLst>
              <a:ext uri="{FF2B5EF4-FFF2-40B4-BE49-F238E27FC236}">
                <a16:creationId xmlns:a16="http://schemas.microsoft.com/office/drawing/2014/main" id="{62146197-3042-4611-BAB3-84E383D69562}"/>
              </a:ext>
            </a:extLst>
          </p:cNvPr>
          <p:cNvSpPr>
            <a:spLocks noChangeShapeType="1"/>
          </p:cNvSpPr>
          <p:nvPr/>
        </p:nvSpPr>
        <p:spPr bwMode="auto">
          <a:xfrm>
            <a:off x="4267200" y="2438400"/>
            <a:ext cx="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3" name="Line 27">
            <a:extLst>
              <a:ext uri="{FF2B5EF4-FFF2-40B4-BE49-F238E27FC236}">
                <a16:creationId xmlns:a16="http://schemas.microsoft.com/office/drawing/2014/main" id="{0EB14C3D-198F-437A-B485-F0F8E3D70CD8}"/>
              </a:ext>
            </a:extLst>
          </p:cNvPr>
          <p:cNvSpPr>
            <a:spLocks noChangeShapeType="1"/>
          </p:cNvSpPr>
          <p:nvPr/>
        </p:nvSpPr>
        <p:spPr bwMode="auto">
          <a:xfrm>
            <a:off x="7721600" y="25146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4" name="Line 28">
            <a:extLst>
              <a:ext uri="{FF2B5EF4-FFF2-40B4-BE49-F238E27FC236}">
                <a16:creationId xmlns:a16="http://schemas.microsoft.com/office/drawing/2014/main" id="{882D8DA9-F2E1-45AE-94FF-6D124E5F15E9}"/>
              </a:ext>
            </a:extLst>
          </p:cNvPr>
          <p:cNvSpPr>
            <a:spLocks noChangeShapeType="1"/>
          </p:cNvSpPr>
          <p:nvPr/>
        </p:nvSpPr>
        <p:spPr bwMode="auto">
          <a:xfrm>
            <a:off x="3048000" y="762000"/>
            <a:ext cx="14224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5" name="Line 29">
            <a:extLst>
              <a:ext uri="{FF2B5EF4-FFF2-40B4-BE49-F238E27FC236}">
                <a16:creationId xmlns:a16="http://schemas.microsoft.com/office/drawing/2014/main" id="{88028D3A-057B-4EAE-B686-5D280E22C424}"/>
              </a:ext>
            </a:extLst>
          </p:cNvPr>
          <p:cNvSpPr>
            <a:spLocks noChangeShapeType="1"/>
          </p:cNvSpPr>
          <p:nvPr/>
        </p:nvSpPr>
        <p:spPr bwMode="auto">
          <a:xfrm flipH="1">
            <a:off x="7315200" y="762000"/>
            <a:ext cx="1117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6" name="Oval 30">
            <a:extLst>
              <a:ext uri="{FF2B5EF4-FFF2-40B4-BE49-F238E27FC236}">
                <a16:creationId xmlns:a16="http://schemas.microsoft.com/office/drawing/2014/main" id="{26FF8B63-A89B-4A3F-BEC5-F342D071C48D}"/>
              </a:ext>
            </a:extLst>
          </p:cNvPr>
          <p:cNvSpPr>
            <a:spLocks noChangeArrowheads="1"/>
          </p:cNvSpPr>
          <p:nvPr/>
        </p:nvSpPr>
        <p:spPr bwMode="auto">
          <a:xfrm>
            <a:off x="508000" y="6019800"/>
            <a:ext cx="508000" cy="3810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solidFill>
                  <a:srgbClr val="000000"/>
                </a:solidFill>
                <a:latin typeface=".VnTime" pitchFamily="34" charset="0"/>
              </a:rPr>
              <a:t>+</a:t>
            </a:r>
          </a:p>
        </p:txBody>
      </p:sp>
      <p:sp>
        <p:nvSpPr>
          <p:cNvPr id="9247" name="Text Box 31">
            <a:extLst>
              <a:ext uri="{FF2B5EF4-FFF2-40B4-BE49-F238E27FC236}">
                <a16:creationId xmlns:a16="http://schemas.microsoft.com/office/drawing/2014/main" id="{726BD8F9-AB70-4F28-86D0-94928F34CCD4}"/>
              </a:ext>
            </a:extLst>
          </p:cNvPr>
          <p:cNvSpPr txBox="1">
            <a:spLocks noChangeArrowheads="1"/>
          </p:cNvSpPr>
          <p:nvPr/>
        </p:nvSpPr>
        <p:spPr bwMode="auto">
          <a:xfrm>
            <a:off x="1016000" y="6019800"/>
            <a:ext cx="1463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latin typeface="Times New Roman" panose="02020603050405020304" pitchFamily="18" charset="0"/>
                <a:cs typeface="Times New Roman" panose="02020603050405020304" pitchFamily="18" charset="0"/>
              </a:rPr>
              <a:t>: </a:t>
            </a:r>
            <a:r>
              <a:rPr lang="en-US" altLang="en-US" sz="2000" b="1">
                <a:solidFill>
                  <a:srgbClr val="000000"/>
                </a:solidFill>
                <a:latin typeface="Times New Roman" panose="02020603050405020304" pitchFamily="18" charset="0"/>
                <a:cs typeface="Times New Roman" panose="02020603050405020304" pitchFamily="18" charset="0"/>
              </a:rPr>
              <a:t>Kích thích</a:t>
            </a:r>
          </a:p>
        </p:txBody>
      </p:sp>
      <p:sp>
        <p:nvSpPr>
          <p:cNvPr id="9248" name="Oval 32">
            <a:extLst>
              <a:ext uri="{FF2B5EF4-FFF2-40B4-BE49-F238E27FC236}">
                <a16:creationId xmlns:a16="http://schemas.microsoft.com/office/drawing/2014/main" id="{F598EB90-D542-4BE4-833C-ED1988DB40E8}"/>
              </a:ext>
            </a:extLst>
          </p:cNvPr>
          <p:cNvSpPr>
            <a:spLocks noChangeArrowheads="1"/>
          </p:cNvSpPr>
          <p:nvPr/>
        </p:nvSpPr>
        <p:spPr bwMode="auto">
          <a:xfrm>
            <a:off x="508000" y="6477000"/>
            <a:ext cx="508000" cy="3810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a:solidFill>
                  <a:srgbClr val="000000"/>
                </a:solidFill>
                <a:latin typeface=".VnTime" pitchFamily="34" charset="0"/>
              </a:rPr>
              <a:t>-</a:t>
            </a:r>
          </a:p>
        </p:txBody>
      </p:sp>
      <p:sp>
        <p:nvSpPr>
          <p:cNvPr id="9249" name="Text Box 33">
            <a:extLst>
              <a:ext uri="{FF2B5EF4-FFF2-40B4-BE49-F238E27FC236}">
                <a16:creationId xmlns:a16="http://schemas.microsoft.com/office/drawing/2014/main" id="{5FB138D6-85C0-449D-9E79-DEA4CD7EFC15}"/>
              </a:ext>
            </a:extLst>
          </p:cNvPr>
          <p:cNvSpPr txBox="1">
            <a:spLocks noChangeArrowheads="1"/>
          </p:cNvSpPr>
          <p:nvPr/>
        </p:nvSpPr>
        <p:spPr bwMode="auto">
          <a:xfrm>
            <a:off x="1016000" y="6461125"/>
            <a:ext cx="1349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latin typeface="Times New Roman" panose="02020603050405020304" pitchFamily="18" charset="0"/>
                <a:cs typeface="Times New Roman" panose="02020603050405020304" pitchFamily="18" charset="0"/>
              </a:rPr>
              <a:t>: </a:t>
            </a:r>
            <a:r>
              <a:rPr lang="en-US" altLang="en-US" sz="2000" b="1">
                <a:solidFill>
                  <a:srgbClr val="000000"/>
                </a:solidFill>
                <a:latin typeface="Times New Roman" panose="02020603050405020304" pitchFamily="18" charset="0"/>
                <a:cs typeface="Times New Roman" panose="02020603050405020304" pitchFamily="18" charset="0"/>
              </a:rPr>
              <a:t>Kìm hãm</a:t>
            </a:r>
          </a:p>
        </p:txBody>
      </p:sp>
      <p:sp>
        <p:nvSpPr>
          <p:cNvPr id="9250" name="Oval 34">
            <a:extLst>
              <a:ext uri="{FF2B5EF4-FFF2-40B4-BE49-F238E27FC236}">
                <a16:creationId xmlns:a16="http://schemas.microsoft.com/office/drawing/2014/main" id="{18AE7B83-412A-40BE-9535-AAEE01E393D5}"/>
              </a:ext>
            </a:extLst>
          </p:cNvPr>
          <p:cNvSpPr>
            <a:spLocks noChangeArrowheads="1"/>
          </p:cNvSpPr>
          <p:nvPr/>
        </p:nvSpPr>
        <p:spPr bwMode="auto">
          <a:xfrm>
            <a:off x="2844800" y="914400"/>
            <a:ext cx="508000" cy="3810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solidFill>
                  <a:srgbClr val="000000"/>
                </a:solidFill>
                <a:latin typeface=".VnTime" pitchFamily="34" charset="0"/>
              </a:rPr>
              <a:t>+</a:t>
            </a:r>
          </a:p>
        </p:txBody>
      </p:sp>
      <p:sp>
        <p:nvSpPr>
          <p:cNvPr id="9251" name="Oval 35">
            <a:extLst>
              <a:ext uri="{FF2B5EF4-FFF2-40B4-BE49-F238E27FC236}">
                <a16:creationId xmlns:a16="http://schemas.microsoft.com/office/drawing/2014/main" id="{F81AAB90-7E16-46C8-846D-B7D675244B4E}"/>
              </a:ext>
            </a:extLst>
          </p:cNvPr>
          <p:cNvSpPr>
            <a:spLocks noChangeArrowheads="1"/>
          </p:cNvSpPr>
          <p:nvPr/>
        </p:nvSpPr>
        <p:spPr bwMode="auto">
          <a:xfrm>
            <a:off x="8128000" y="914400"/>
            <a:ext cx="508000" cy="3810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solidFill>
                  <a:srgbClr val="000000"/>
                </a:solidFill>
                <a:latin typeface=".VnTime" pitchFamily="34" charset="0"/>
              </a:rPr>
              <a:t>+</a:t>
            </a:r>
          </a:p>
        </p:txBody>
      </p:sp>
      <p:sp>
        <p:nvSpPr>
          <p:cNvPr id="9252" name="Oval 36">
            <a:extLst>
              <a:ext uri="{FF2B5EF4-FFF2-40B4-BE49-F238E27FC236}">
                <a16:creationId xmlns:a16="http://schemas.microsoft.com/office/drawing/2014/main" id="{8B196CD9-3968-4CB5-A610-8C0ABA27BF21}"/>
              </a:ext>
            </a:extLst>
          </p:cNvPr>
          <p:cNvSpPr>
            <a:spLocks noChangeArrowheads="1"/>
          </p:cNvSpPr>
          <p:nvPr/>
        </p:nvSpPr>
        <p:spPr bwMode="auto">
          <a:xfrm>
            <a:off x="203200" y="3276600"/>
            <a:ext cx="508000" cy="3810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solidFill>
                  <a:srgbClr val="000000"/>
                </a:solidFill>
                <a:latin typeface=".VnTime" pitchFamily="34" charset="0"/>
              </a:rPr>
              <a:t>-</a:t>
            </a:r>
          </a:p>
        </p:txBody>
      </p:sp>
      <p:sp>
        <p:nvSpPr>
          <p:cNvPr id="9253" name="Oval 37">
            <a:extLst>
              <a:ext uri="{FF2B5EF4-FFF2-40B4-BE49-F238E27FC236}">
                <a16:creationId xmlns:a16="http://schemas.microsoft.com/office/drawing/2014/main" id="{A182C0F4-5FC5-4AC1-A3D9-364D73313726}"/>
              </a:ext>
            </a:extLst>
          </p:cNvPr>
          <p:cNvSpPr>
            <a:spLocks noChangeArrowheads="1"/>
          </p:cNvSpPr>
          <p:nvPr/>
        </p:nvSpPr>
        <p:spPr bwMode="auto">
          <a:xfrm>
            <a:off x="11684000" y="3276600"/>
            <a:ext cx="508000" cy="3810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solidFill>
                  <a:srgbClr val="000000"/>
                </a:solidFill>
                <a:latin typeface=".VnTime" pitchFamily="34" charset="0"/>
              </a:rPr>
              <a:t>-</a:t>
            </a:r>
          </a:p>
        </p:txBody>
      </p:sp>
      <p:sp>
        <p:nvSpPr>
          <p:cNvPr id="9254" name="Text Box 38">
            <a:extLst>
              <a:ext uri="{FF2B5EF4-FFF2-40B4-BE49-F238E27FC236}">
                <a16:creationId xmlns:a16="http://schemas.microsoft.com/office/drawing/2014/main" id="{8A4F77EB-71B1-48CC-8BCC-CF3905A0917B}"/>
              </a:ext>
            </a:extLst>
          </p:cNvPr>
          <p:cNvSpPr txBox="1">
            <a:spLocks noChangeArrowheads="1"/>
          </p:cNvSpPr>
          <p:nvPr/>
        </p:nvSpPr>
        <p:spPr bwMode="auto">
          <a:xfrm>
            <a:off x="3352800" y="3352800"/>
            <a:ext cx="193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00"/>
                </a:solidFill>
                <a:latin typeface="Times New Roman" panose="02020603050405020304" pitchFamily="18" charset="0"/>
                <a:cs typeface="Times New Roman" panose="02020603050405020304" pitchFamily="18" charset="0"/>
              </a:rPr>
              <a:t>Insulin</a:t>
            </a:r>
          </a:p>
        </p:txBody>
      </p:sp>
      <p:sp>
        <p:nvSpPr>
          <p:cNvPr id="9255" name="Text Box 39">
            <a:extLst>
              <a:ext uri="{FF2B5EF4-FFF2-40B4-BE49-F238E27FC236}">
                <a16:creationId xmlns:a16="http://schemas.microsoft.com/office/drawing/2014/main" id="{2BF28AD9-0C47-4561-84A4-37884B382F54}"/>
              </a:ext>
            </a:extLst>
          </p:cNvPr>
          <p:cNvSpPr txBox="1">
            <a:spLocks noChangeArrowheads="1"/>
          </p:cNvSpPr>
          <p:nvPr/>
        </p:nvSpPr>
        <p:spPr bwMode="auto">
          <a:xfrm>
            <a:off x="6996113" y="3429000"/>
            <a:ext cx="1450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00"/>
                </a:solidFill>
                <a:latin typeface=".VnTime" pitchFamily="34" charset="0"/>
              </a:rPr>
              <a:t>Glucag«n</a:t>
            </a:r>
          </a:p>
        </p:txBody>
      </p:sp>
      <p:sp>
        <p:nvSpPr>
          <p:cNvPr id="9256" name="Text Box 40">
            <a:extLst>
              <a:ext uri="{FF2B5EF4-FFF2-40B4-BE49-F238E27FC236}">
                <a16:creationId xmlns:a16="http://schemas.microsoft.com/office/drawing/2014/main" id="{9B276195-DEA5-4139-96E4-572FEEA6FFA2}"/>
              </a:ext>
            </a:extLst>
          </p:cNvPr>
          <p:cNvSpPr txBox="1">
            <a:spLocks noChangeArrowheads="1"/>
          </p:cNvSpPr>
          <p:nvPr/>
        </p:nvSpPr>
        <p:spPr bwMode="auto">
          <a:xfrm>
            <a:off x="5360988" y="4567238"/>
            <a:ext cx="1344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00"/>
                </a:solidFill>
                <a:latin typeface="Times New Roman" panose="02020603050405020304" pitchFamily="18" charset="0"/>
                <a:cs typeface="Times New Roman" panose="02020603050405020304" pitchFamily="18" charset="0"/>
              </a:rPr>
              <a:t>Glicôgen</a:t>
            </a:r>
          </a:p>
        </p:txBody>
      </p:sp>
      <p:sp>
        <p:nvSpPr>
          <p:cNvPr id="9257" name="Text Box 46">
            <a:extLst>
              <a:ext uri="{FF2B5EF4-FFF2-40B4-BE49-F238E27FC236}">
                <a16:creationId xmlns:a16="http://schemas.microsoft.com/office/drawing/2014/main" id="{F1B16820-DBCD-4A04-958E-39B40A32F8A1}"/>
              </a:ext>
            </a:extLst>
          </p:cNvPr>
          <p:cNvSpPr txBox="1">
            <a:spLocks noChangeArrowheads="1"/>
          </p:cNvSpPr>
          <p:nvPr/>
        </p:nvSpPr>
        <p:spPr bwMode="auto">
          <a:xfrm>
            <a:off x="2813050" y="169863"/>
            <a:ext cx="21256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b="1">
                <a:solidFill>
                  <a:srgbClr val="000000"/>
                </a:solidFill>
                <a:latin typeface="Times New Roman" panose="02020603050405020304" pitchFamily="18" charset="0"/>
                <a:cs typeface="Times New Roman" panose="02020603050405020304" pitchFamily="18" charset="0"/>
              </a:rPr>
              <a:t>tăng (&gt; 0,12% )</a:t>
            </a:r>
          </a:p>
        </p:txBody>
      </p:sp>
      <p:sp>
        <p:nvSpPr>
          <p:cNvPr id="9258" name="Text Box 47">
            <a:extLst>
              <a:ext uri="{FF2B5EF4-FFF2-40B4-BE49-F238E27FC236}">
                <a16:creationId xmlns:a16="http://schemas.microsoft.com/office/drawing/2014/main" id="{0EFD6DC9-6442-4679-9856-9C6190C86C1C}"/>
              </a:ext>
            </a:extLst>
          </p:cNvPr>
          <p:cNvSpPr txBox="1">
            <a:spLocks noChangeArrowheads="1"/>
          </p:cNvSpPr>
          <p:nvPr/>
        </p:nvSpPr>
        <p:spPr bwMode="auto">
          <a:xfrm>
            <a:off x="9659938" y="0"/>
            <a:ext cx="2117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b="1">
                <a:solidFill>
                  <a:srgbClr val="000000"/>
                </a:solidFill>
                <a:latin typeface="Times New Roman" panose="02020603050405020304" pitchFamily="18" charset="0"/>
                <a:cs typeface="Times New Roman" panose="02020603050405020304" pitchFamily="18" charset="0"/>
              </a:rPr>
              <a:t>giảm( &lt; 0,12% )</a:t>
            </a:r>
          </a:p>
        </p:txBody>
      </p:sp>
      <p:sp>
        <p:nvSpPr>
          <p:cNvPr id="50224" name="Text Box 48">
            <a:extLst>
              <a:ext uri="{FF2B5EF4-FFF2-40B4-BE49-F238E27FC236}">
                <a16:creationId xmlns:a16="http://schemas.microsoft.com/office/drawing/2014/main" id="{57B5208F-1E45-4F1B-8683-F77F8FD69B95}"/>
              </a:ext>
            </a:extLst>
          </p:cNvPr>
          <p:cNvSpPr txBox="1">
            <a:spLocks noChangeArrowheads="1"/>
          </p:cNvSpPr>
          <p:nvPr/>
        </p:nvSpPr>
        <p:spPr bwMode="auto">
          <a:xfrm>
            <a:off x="3149600" y="6248400"/>
            <a:ext cx="6661150" cy="461963"/>
          </a:xfrm>
          <a:prstGeom prst="rect">
            <a:avLst/>
          </a:prstGeom>
          <a:noFill/>
          <a:ln w="9525">
            <a:noFill/>
            <a:miter lim="800000"/>
            <a:headEnd/>
            <a:tailEnd/>
          </a:ln>
          <a:effectLst/>
        </p:spPr>
        <p:txBody>
          <a:bodyPr wrap="none">
            <a:spAutoFit/>
          </a:bodyPr>
          <a:lstStyle/>
          <a:p>
            <a:pPr>
              <a:defRPr/>
            </a:pPr>
            <a:r>
              <a:rPr lang="en-US" sz="2400" b="1">
                <a:solidFill>
                  <a:srgbClr val="FF3300"/>
                </a:solidFill>
                <a:effectLst>
                  <a:outerShdw blurRad="38100" dist="38100" dir="2700000" algn="tl">
                    <a:srgbClr val="C0C0C0"/>
                  </a:outerShdw>
                </a:effectLst>
                <a:latin typeface="Times New Roman" pitchFamily="18" charset="0"/>
                <a:cs typeface="Times New Roman" pitchFamily="18" charset="0"/>
              </a:rPr>
              <a:t>Sơ đồ quá trình điều hòa lượng đường trong máu</a:t>
            </a:r>
            <a:endParaRPr lang="en-US" sz="2400" b="1" dirty="0">
              <a:solidFill>
                <a:srgbClr val="FF3300"/>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3CEFB66B-8F97-4B70-9778-7EE0BF60570B}"/>
              </a:ext>
            </a:extLst>
          </p:cNvPr>
          <p:cNvSpPr>
            <a:spLocks noGrp="1" noChangeArrowheads="1"/>
          </p:cNvSpPr>
          <p:nvPr>
            <p:ph type="body" sz="half" idx="1"/>
          </p:nvPr>
        </p:nvSpPr>
        <p:spPr>
          <a:xfrm>
            <a:off x="0" y="1905000"/>
            <a:ext cx="11887200" cy="2590800"/>
          </a:xfrm>
        </p:spPr>
        <p:txBody>
          <a:bodyPr/>
          <a:lstStyle/>
          <a:p>
            <a:pPr algn="ctr" eaLnBrk="1" hangingPunct="1">
              <a:buFontTx/>
              <a:buNone/>
            </a:pPr>
            <a:r>
              <a:rPr lang="en-US" altLang="en-US" sz="3600" b="1">
                <a:solidFill>
                  <a:srgbClr val="FF0000"/>
                </a:solidFill>
                <a:latin typeface="Times New Roman" panose="02020603050405020304" pitchFamily="18" charset="0"/>
              </a:rPr>
              <a:t>Bệnh tiểu đường</a:t>
            </a:r>
          </a:p>
          <a:p>
            <a:pPr algn="just" eaLnBrk="1" hangingPunct="1">
              <a:buFontTx/>
              <a:buNone/>
            </a:pPr>
            <a:r>
              <a:rPr lang="en-US" altLang="en-US" sz="3600" b="1">
                <a:latin typeface="Times New Roman" panose="02020603050405020304" pitchFamily="18" charset="0"/>
              </a:rPr>
              <a:t>		</a:t>
            </a:r>
            <a:r>
              <a:rPr lang="en-US" altLang="en-US" sz="3600">
                <a:latin typeface="Times New Roman" panose="02020603050405020304" pitchFamily="18" charset="0"/>
              </a:rPr>
              <a:t>Bệnh tiểu đường là do hàm lượng đường trong máu </a:t>
            </a:r>
            <a:r>
              <a:rPr lang="en-US" altLang="en-US" sz="3600" i="1" u="sng">
                <a:solidFill>
                  <a:srgbClr val="0000FF"/>
                </a:solidFill>
                <a:latin typeface="Times New Roman" panose="02020603050405020304" pitchFamily="18" charset="0"/>
              </a:rPr>
              <a:t>cao</a:t>
            </a:r>
            <a:r>
              <a:rPr lang="en-US" altLang="en-US" sz="3600">
                <a:latin typeface="Times New Roman" panose="02020603050405020304" pitchFamily="18" charset="0"/>
              </a:rPr>
              <a:t> làm cho thận không hấp thu hết nên đái tháo đường ra ngoài. Bệnh tiểu đường là do tế bào </a:t>
            </a:r>
            <a:r>
              <a:rPr lang="el-GR" altLang="en-US" sz="3600">
                <a:latin typeface="Times New Roman" panose="02020603050405020304" pitchFamily="18" charset="0"/>
                <a:cs typeface="Times New Roman" panose="02020603050405020304" pitchFamily="18" charset="0"/>
              </a:rPr>
              <a:t>β</a:t>
            </a:r>
            <a:r>
              <a:rPr lang="en-US" altLang="en-US" sz="3600">
                <a:latin typeface="Times New Roman" panose="02020603050405020304" pitchFamily="18" charset="0"/>
                <a:cs typeface="Times New Roman" panose="02020603050405020304" pitchFamily="18" charset="0"/>
              </a:rPr>
              <a:t> rối loạn nên không tiết hoocmôn insulin hoặc do tế bào gan, cơ không tiếp nhận insulin.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anim calcmode="lin" valueType="num">
                                      <p:cBhvr additive="base">
                                        <p:cTn id="11"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5&quot;/&gt;&lt;/object&gt;&lt;object type=&quot;3&quot; unique_id=&quot;10005&quot;&gt;&lt;property id=&quot;20148&quot; value=&quot;5&quot;/&gt;&lt;property id=&quot;20300&quot; value=&quot;Slide 2&quot;/&gt;&lt;property id=&quot;20307&quot; value=&quot;285&quot;/&gt;&lt;/object&gt;&lt;object type=&quot;3&quot; unique_id=&quot;10006&quot;&gt;&lt;property id=&quot;20148&quot; value=&quot;5&quot;/&gt;&lt;property id=&quot;20300&quot; value=&quot;Slide 3&quot;/&gt;&lt;property id=&quot;20307&quot; value=&quot;303&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6&quot;/&gt;&lt;/object&gt;&lt;object type=&quot;3&quot; unique_id=&quot;10009&quot;&gt;&lt;property id=&quot;20148&quot; value=&quot;5&quot;/&gt;&lt;property id=&quot;20300&quot; value=&quot;Slide 6&quot;/&gt;&lt;property id=&quot;20307&quot; value=&quot;262&quot;/&gt;&lt;/object&gt;&lt;object type=&quot;3&quot; unique_id=&quot;10010&quot;&gt;&lt;property id=&quot;20148&quot; value=&quot;5&quot;/&gt;&lt;property id=&quot;20300&quot; value=&quot;Slide 7&quot;/&gt;&lt;property id=&quot;20307&quot; value=&quot;301&quot;/&gt;&lt;/object&gt;&lt;object type=&quot;3&quot; unique_id=&quot;10011&quot;&gt;&lt;property id=&quot;20148&quot; value=&quot;5&quot;/&gt;&lt;property id=&quot;20300&quot; value=&quot;Slide 8&quot;/&gt;&lt;property id=&quot;20307&quot; value=&quot;286&quot;/&gt;&lt;/object&gt;&lt;object type=&quot;3&quot; unique_id=&quot;10012&quot;&gt;&lt;property id=&quot;20148&quot; value=&quot;5&quot;/&gt;&lt;property id=&quot;20300&quot; value=&quot;Slide 9&quot;/&gt;&lt;property id=&quot;20307&quot; value=&quot;295&quot;/&gt;&lt;/object&gt;&lt;object type=&quot;3&quot; unique_id=&quot;10013&quot;&gt;&lt;property id=&quot;20148&quot; value=&quot;5&quot;/&gt;&lt;property id=&quot;20300&quot; value=&quot;Slide 10 - &amp;quot;Liên hệ trong thực tế :&amp;quot;&quot;/&gt;&lt;property id=&quot;20307&quot; value=&quot;300&quot;/&gt;&lt;/object&gt;&lt;object type=&quot;3&quot; unique_id=&quot;10014&quot;&gt;&lt;property id=&quot;20148&quot; value=&quot;5&quot;/&gt;&lt;property id=&quot;20300&quot; value=&quot;Slide 11&quot;/&gt;&lt;property id=&quot;20307&quot; value=&quot;297&quot;/&gt;&lt;/object&gt;&lt;object type=&quot;3&quot; unique_id=&quot;10015&quot;&gt;&lt;property id=&quot;20148&quot; value=&quot;5&quot;/&gt;&lt;property id=&quot;20300&quot; value=&quot;Slide 12&quot;/&gt;&lt;property id=&quot;20307&quot; value=&quot;298&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 - &amp;quot;Bệnh nhân mắc hội chứng Cushing&amp;quot;&quot;/&gt;&lt;property id=&quot;20307&quot; value=&quot;282&quot;/&gt;&lt;/object&gt;&lt;object type=&quot;3&quot; unique_id=&quot;10020&quot;&gt;&lt;property id=&quot;20148&quot; value=&quot;5&quot;/&gt;&lt;property id=&quot;20300&quot; value=&quot;Slide 18&quot;/&gt;&lt;property id=&quot;20307&quot; value=&quot;281&quot;/&gt;&lt;/object&gt;&lt;object type=&quot;3&quot; unique_id=&quot;10021&quot;&gt;&lt;property id=&quot;20148&quot; value=&quot;5&quot;/&gt;&lt;property id=&quot;20300&quot; value=&quot;Slide 19&quot;/&gt;&lt;property id=&quot;20307&quot; value=&quot;283&quot;/&gt;&lt;/object&gt;&lt;object type=&quot;3&quot; unique_id=&quot;10022&quot;&gt;&lt;property id=&quot;20148&quot; value=&quot;5&quot;/&gt;&lt;property id=&quot;20300&quot; value=&quot;Slide 20&quot;/&gt;&lt;property id=&quot;20307&quot; value=&quot;270&quot;/&gt;&lt;/object&gt;&lt;object type=&quot;3&quot; unique_id=&quot;10023&quot;&gt;&lt;property id=&quot;20148&quot; value=&quot;5&quot;/&gt;&lt;property id=&quot;20300&quot; value=&quot;Slide 21&quot;/&gt;&lt;property id=&quot;20307&quot; value=&quot;284&quot;/&gt;&lt;/object&gt;&lt;object type=&quot;3&quot; unique_id=&quot;10024&quot;&gt;&lt;property id=&quot;20148&quot; value=&quot;5&quot;/&gt;&lt;property id=&quot;20300&quot; value=&quot;Slide 22&quot;/&gt;&lt;property id=&quot;20307&quot; value=&quot;299&quot;/&gt;&lt;/object&gt;&lt;object type=&quot;3&quot; unique_id=&quot;10025&quot;&gt;&lt;property id=&quot;20148&quot; value=&quot;5&quot;/&gt;&lt;property id=&quot;20300&quot; value=&quot;Slide 23&quot;/&gt;&lt;property id=&quot;20307&quot; value=&quot;271&quot;/&gt;&lt;/object&gt;&lt;object type=&quot;3&quot; unique_id=&quot;10050&quot;&gt;&lt;property id=&quot;20148&quot; value=&quot;5&quot;/&gt;&lt;property id=&quot;20300&quot; value=&quot;Slide 13 - &amp;quot;II&amp;quot;&quot;/&gt;&lt;property id=&quot;20307&quot; value=&quot;306&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TotalTime>
  <Words>839</Words>
  <Application>Microsoft Office PowerPoint</Application>
  <PresentationFormat>Widescreen</PresentationFormat>
  <Paragraphs>132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.VnTime</vt: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Hội chứng Cushing</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Administrator</cp:lastModifiedBy>
  <cp:revision>72</cp:revision>
  <dcterms:created xsi:type="dcterms:W3CDTF">2011-03-20T03:48:43Z</dcterms:created>
  <dcterms:modified xsi:type="dcterms:W3CDTF">2020-04-08T09:30:54Z</dcterms:modified>
</cp:coreProperties>
</file>